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
  </p:notesMasterIdLst>
  <p:sldIdLst>
    <p:sldId id="413" r:id="rId2"/>
    <p:sldId id="485" r:id="rId3"/>
    <p:sldId id="486" r:id="rId4"/>
    <p:sldId id="489" r:id="rId5"/>
    <p:sldId id="482" r:id="rId6"/>
    <p:sldId id="487" r:id="rId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4" userDrawn="1">
          <p15:clr>
            <a:srgbClr val="A4A3A4"/>
          </p15:clr>
        </p15:guide>
        <p15:guide id="2" pos="7265" userDrawn="1">
          <p15:clr>
            <a:srgbClr val="A4A3A4"/>
          </p15:clr>
        </p15:guide>
        <p15:guide id="3" pos="3613" userDrawn="1">
          <p15:clr>
            <a:srgbClr val="A4A3A4"/>
          </p15:clr>
        </p15:guide>
        <p15:guide id="4" pos="415" userDrawn="1">
          <p15:clr>
            <a:srgbClr val="A4A3A4"/>
          </p15:clr>
        </p15:guide>
        <p15:guide id="5" orient="horz" pos="754" userDrawn="1">
          <p15:clr>
            <a:srgbClr val="A4A3A4"/>
          </p15:clr>
        </p15:guide>
        <p15:guide id="6" orient="horz" pos="4156" userDrawn="1">
          <p15:clr>
            <a:srgbClr val="A4A3A4"/>
          </p15:clr>
        </p15:guide>
        <p15:guide id="7" pos="4067" userDrawn="1">
          <p15:clr>
            <a:srgbClr val="A4A3A4"/>
          </p15:clr>
        </p15:guide>
        <p15:guide id="8" pos="2026" userDrawn="1">
          <p15:clr>
            <a:srgbClr val="A4A3A4"/>
          </p15:clr>
        </p15:guide>
        <p15:guide id="9" pos="565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5A33EA-3EFB-5F33-EF45-00D45BEE511F}" name="Michael Moos-Bjerre" initials="MMB" userId="S::michael@moos-bjerre.dk::564bce65-0b37-4b71-9901-002068cbda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lle Lange" initials="SL" lastIdx="1" clrIdx="0">
    <p:extLst>
      <p:ext uri="{19B8F6BF-5375-455C-9EA6-DF929625EA0E}">
        <p15:presenceInfo xmlns:p15="http://schemas.microsoft.com/office/powerpoint/2012/main" userId="a3c9cb9181e15e78" providerId="Windows Live"/>
      </p:ext>
    </p:extLst>
  </p:cmAuthor>
  <p:cmAuthor id="2" name="Michael Moos-Bjerre" initials="MMB" lastIdx="13" clrIdx="1">
    <p:extLst>
      <p:ext uri="{19B8F6BF-5375-455C-9EA6-DF929625EA0E}">
        <p15:presenceInfo xmlns:p15="http://schemas.microsoft.com/office/powerpoint/2012/main" userId="S::michael@moos-bjerre.dk::564bce65-0b37-4b71-9901-002068cbdaae" providerId="AD"/>
      </p:ext>
    </p:extLst>
  </p:cmAuthor>
  <p:cmAuthor id="3" name="malthe rugberg" initials="mr" lastIdx="2" clrIdx="2">
    <p:extLst>
      <p:ext uri="{19B8F6BF-5375-455C-9EA6-DF929625EA0E}">
        <p15:presenceInfo xmlns:p15="http://schemas.microsoft.com/office/powerpoint/2012/main" userId="26c945d1e5f68685" providerId="Windows Live"/>
      </p:ext>
    </p:extLst>
  </p:cmAuthor>
  <p:cmAuthor id="4" name="Jacob Yulzari" initials="JY" lastIdx="16" clrIdx="3">
    <p:extLst>
      <p:ext uri="{19B8F6BF-5375-455C-9EA6-DF929625EA0E}">
        <p15:presenceInfo xmlns:p15="http://schemas.microsoft.com/office/powerpoint/2012/main" userId="S::ftq102@alumni.ku.dk::68c2f4fb-0d1b-4cc8-9d2e-430ea138ee6b" providerId="AD"/>
      </p:ext>
    </p:extLst>
  </p:cmAuthor>
  <p:cmAuthor id="5" name="Mads Dannemand" initials="MD" lastIdx="1" clrIdx="4">
    <p:extLst>
      <p:ext uri="{19B8F6BF-5375-455C-9EA6-DF929625EA0E}">
        <p15:presenceInfo xmlns:p15="http://schemas.microsoft.com/office/powerpoint/2012/main" userId="6d52cbcd7622a47a" providerId="Windows Live"/>
      </p:ext>
    </p:extLst>
  </p:cmAuthor>
  <p:cmAuthor id="6" name="Kamille Overgaard Björnsson" initials="KOB" lastIdx="14" clrIdx="5">
    <p:extLst>
      <p:ext uri="{19B8F6BF-5375-455C-9EA6-DF929625EA0E}">
        <p15:presenceInfo xmlns:p15="http://schemas.microsoft.com/office/powerpoint/2012/main" userId="S::dvj706@alumni.ku.dk::a46261a3-8407-4dbb-9d5a-693b301b04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295B"/>
    <a:srgbClr val="D48086"/>
    <a:srgbClr val="E7BBBB"/>
    <a:srgbClr val="547282"/>
    <a:srgbClr val="8DA5AD"/>
    <a:srgbClr val="CBD0D2"/>
    <a:srgbClr val="B9B9B9"/>
    <a:srgbClr val="004B60"/>
    <a:srgbClr val="DAE3E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51"/>
    <p:restoredTop sz="95840"/>
  </p:normalViewPr>
  <p:slideViewPr>
    <p:cSldViewPr snapToGrid="0" snapToObjects="1">
      <p:cViewPr varScale="1">
        <p:scale>
          <a:sx n="107" d="100"/>
          <a:sy n="107" d="100"/>
        </p:scale>
        <p:origin x="1236" y="102"/>
      </p:cViewPr>
      <p:guideLst>
        <p:guide orient="horz" pos="2954"/>
        <p:guide pos="7265"/>
        <p:guide pos="3613"/>
        <p:guide pos="415"/>
        <p:guide orient="horz" pos="754"/>
        <p:guide orient="horz" pos="4156"/>
        <p:guide pos="4067"/>
        <p:guide pos="2026"/>
        <p:guide pos="5654"/>
      </p:guideLst>
    </p:cSldViewPr>
  </p:slideViewPr>
  <p:notesTextViewPr>
    <p:cViewPr>
      <p:scale>
        <a:sx n="120" d="100"/>
        <a:sy n="120" d="100"/>
      </p:scale>
      <p:origin x="0" y="0"/>
    </p:cViewPr>
  </p:notesTextViewPr>
  <p:sorterViewPr>
    <p:cViewPr>
      <p:scale>
        <a:sx n="80" d="100"/>
        <a:sy n="80" d="100"/>
      </p:scale>
      <p:origin x="0" y="0"/>
    </p:cViewPr>
  </p:sorterViewPr>
  <p:notesViewPr>
    <p:cSldViewPr snapToGrid="0" snapToObjects="1">
      <p:cViewPr varScale="1">
        <p:scale>
          <a:sx n="85" d="100"/>
          <a:sy n="85" d="100"/>
        </p:scale>
        <p:origin x="272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30C76-63AC-C943-A030-941509B2F079}" type="datetimeFigureOut">
              <a:rPr lang="da-DK" smtClean="0"/>
              <a:t>08-12-2021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8BE07-713C-774B-BE90-409ADD6FF54A}" type="slidenum">
              <a:rPr lang="da-DK" smtClean="0"/>
              <a:t>‹nr.›</a:t>
            </a:fld>
            <a:endParaRPr lang="da-DK"/>
          </a:p>
        </p:txBody>
      </p:sp>
    </p:spTree>
    <p:extLst>
      <p:ext uri="{BB962C8B-B14F-4D97-AF65-F5344CB8AC3E}">
        <p14:creationId xmlns:p14="http://schemas.microsoft.com/office/powerpoint/2010/main" val="395799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668BE07-713C-774B-BE90-409ADD6FF54A}" type="slidenum">
              <a:rPr lang="da-DK" smtClean="0"/>
              <a:t>1</a:t>
            </a:fld>
            <a:endParaRPr lang="da-DK"/>
          </a:p>
        </p:txBody>
      </p:sp>
    </p:spTree>
    <p:extLst>
      <p:ext uri="{BB962C8B-B14F-4D97-AF65-F5344CB8AC3E}">
        <p14:creationId xmlns:p14="http://schemas.microsoft.com/office/powerpoint/2010/main" val="345957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668BE07-713C-774B-BE90-409ADD6FF54A}" type="slidenum">
              <a:rPr lang="da-DK" smtClean="0"/>
              <a:t>2</a:t>
            </a:fld>
            <a:endParaRPr lang="da-DK"/>
          </a:p>
        </p:txBody>
      </p:sp>
    </p:spTree>
    <p:extLst>
      <p:ext uri="{BB962C8B-B14F-4D97-AF65-F5344CB8AC3E}">
        <p14:creationId xmlns:p14="http://schemas.microsoft.com/office/powerpoint/2010/main" val="143196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668BE07-713C-774B-BE90-409ADD6FF54A}" type="slidenum">
              <a:rPr lang="da-DK" smtClean="0"/>
              <a:t>3</a:t>
            </a:fld>
            <a:endParaRPr lang="da-DK"/>
          </a:p>
        </p:txBody>
      </p:sp>
    </p:spTree>
    <p:extLst>
      <p:ext uri="{BB962C8B-B14F-4D97-AF65-F5344CB8AC3E}">
        <p14:creationId xmlns:p14="http://schemas.microsoft.com/office/powerpoint/2010/main" val="155885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668BE07-713C-774B-BE90-409ADD6FF54A}" type="slidenum">
              <a:rPr lang="da-DK" smtClean="0"/>
              <a:t>4</a:t>
            </a:fld>
            <a:endParaRPr lang="da-DK"/>
          </a:p>
        </p:txBody>
      </p:sp>
    </p:spTree>
    <p:extLst>
      <p:ext uri="{BB962C8B-B14F-4D97-AF65-F5344CB8AC3E}">
        <p14:creationId xmlns:p14="http://schemas.microsoft.com/office/powerpoint/2010/main" val="178287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dirty="0"/>
          </a:p>
        </p:txBody>
      </p:sp>
      <p:sp>
        <p:nvSpPr>
          <p:cNvPr id="4" name="Pladsholder til slidenummer 3"/>
          <p:cNvSpPr>
            <a:spLocks noGrp="1"/>
          </p:cNvSpPr>
          <p:nvPr>
            <p:ph type="sldNum" sz="quarter" idx="5"/>
          </p:nvPr>
        </p:nvSpPr>
        <p:spPr/>
        <p:txBody>
          <a:bodyPr/>
          <a:lstStyle/>
          <a:p>
            <a:fld id="{1668BE07-713C-774B-BE90-409ADD6FF54A}" type="slidenum">
              <a:rPr lang="da-DK" smtClean="0"/>
              <a:t>5</a:t>
            </a:fld>
            <a:endParaRPr lang="da-DK"/>
          </a:p>
        </p:txBody>
      </p:sp>
    </p:spTree>
    <p:extLst>
      <p:ext uri="{BB962C8B-B14F-4D97-AF65-F5344CB8AC3E}">
        <p14:creationId xmlns:p14="http://schemas.microsoft.com/office/powerpoint/2010/main" val="172884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668BE07-713C-774B-BE90-409ADD6FF54A}" type="slidenum">
              <a:rPr lang="da-DK" smtClean="0"/>
              <a:t>6</a:t>
            </a:fld>
            <a:endParaRPr lang="da-DK"/>
          </a:p>
        </p:txBody>
      </p:sp>
    </p:spTree>
    <p:extLst>
      <p:ext uri="{BB962C8B-B14F-4D97-AF65-F5344CB8AC3E}">
        <p14:creationId xmlns:p14="http://schemas.microsoft.com/office/powerpoint/2010/main" val="368217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_skriv selv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30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a:xfrm>
            <a:off x="8610601" y="6356353"/>
            <a:ext cx="3262532" cy="365125"/>
          </a:xfrm>
        </p:spPr>
        <p:txBody>
          <a:bodyPr/>
          <a:lstStyle>
            <a:lvl1pPr>
              <a:defRPr sz="1400" b="0"/>
            </a:lvl1pPr>
          </a:lstStyle>
          <a:p>
            <a:fld id="{0A371222-8F63-400B-B275-E14F1A0F930A}" type="slidenum">
              <a:rPr lang="da-DK" smtClean="0"/>
              <a:pPr/>
              <a:t>‹nr.›</a:t>
            </a:fld>
            <a:endParaRPr lang="da-DK" dirty="0"/>
          </a:p>
        </p:txBody>
      </p:sp>
      <p:sp>
        <p:nvSpPr>
          <p:cNvPr id="6" name="Title 1">
            <a:extLst>
              <a:ext uri="{FF2B5EF4-FFF2-40B4-BE49-F238E27FC236}">
                <a16:creationId xmlns:a16="http://schemas.microsoft.com/office/drawing/2014/main" id="{B84BB597-E372-4795-AA0E-DC201B666EE2}"/>
              </a:ext>
            </a:extLst>
          </p:cNvPr>
          <p:cNvSpPr>
            <a:spLocks noGrp="1"/>
          </p:cNvSpPr>
          <p:nvPr>
            <p:ph type="title" hasCustomPrompt="1"/>
          </p:nvPr>
        </p:nvSpPr>
        <p:spPr>
          <a:xfrm>
            <a:off x="838201" y="506896"/>
            <a:ext cx="10515600" cy="516834"/>
          </a:xfrm>
        </p:spPr>
        <p:txBody>
          <a:bodyPr/>
          <a:lstStyle>
            <a:lvl1pPr>
              <a:defRPr sz="2400" b="1">
                <a:solidFill>
                  <a:schemeClr val="accent1"/>
                </a:solidFill>
              </a:defRPr>
            </a:lvl1pPr>
          </a:lstStyle>
          <a:p>
            <a:r>
              <a:rPr lang="da-DK" dirty="0"/>
              <a:t>Overskrift</a:t>
            </a:r>
            <a:endParaRPr lang="en-US" dirty="0"/>
          </a:p>
        </p:txBody>
      </p:sp>
      <p:sp>
        <p:nvSpPr>
          <p:cNvPr id="7" name="Rectangle 8">
            <a:extLst>
              <a:ext uri="{FF2B5EF4-FFF2-40B4-BE49-F238E27FC236}">
                <a16:creationId xmlns:a16="http://schemas.microsoft.com/office/drawing/2014/main" id="{FCB87E78-2E8C-F94D-9470-83418897532E}"/>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04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524600" y="3294063"/>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8" name="Titel 6"/>
          <p:cNvSpPr>
            <a:spLocks noGrp="1"/>
          </p:cNvSpPr>
          <p:nvPr>
            <p:ph type="title"/>
          </p:nvPr>
        </p:nvSpPr>
        <p:spPr>
          <a:xfrm>
            <a:off x="838200" y="1782000"/>
            <a:ext cx="10515600" cy="1350000"/>
          </a:xfrm>
        </p:spPr>
        <p:txBody>
          <a:bodyPr/>
          <a:lstStyle>
            <a:lvl1pPr algn="ctr">
              <a:defRPr/>
            </a:lvl1pPr>
          </a:lstStyle>
          <a:p>
            <a:endParaRPr lang="da-DK" dirty="0"/>
          </a:p>
        </p:txBody>
      </p:sp>
      <p:sp>
        <p:nvSpPr>
          <p:cNvPr id="4" name="Rectangle 8">
            <a:extLst>
              <a:ext uri="{FF2B5EF4-FFF2-40B4-BE49-F238E27FC236}">
                <a16:creationId xmlns:a16="http://schemas.microsoft.com/office/drawing/2014/main" id="{477128B4-A10A-2E46-8AF9-7F76E1657428}"/>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363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1"/>
          <p:cNvSpPr>
            <a:spLocks noGrp="1"/>
          </p:cNvSpPr>
          <p:nvPr>
            <p:ph type="title"/>
          </p:nvPr>
        </p:nvSpPr>
        <p:spPr>
          <a:xfrm>
            <a:off x="838800" y="673200"/>
            <a:ext cx="10515600" cy="900000"/>
          </a:xfrm>
        </p:spPr>
        <p:txBody>
          <a:bodyPr/>
          <a:lstStyle>
            <a:lvl1pPr>
              <a:defRPr>
                <a:latin typeface="Verdana" charset="0"/>
                <a:ea typeface="Verdana" charset="0"/>
                <a:cs typeface="Verdana" charset="0"/>
              </a:defRPr>
            </a:lvl1pPr>
          </a:lstStyle>
          <a:p>
            <a:r>
              <a:rPr lang="en-US" dirty="0"/>
              <a:t>Click to edit Master title style</a:t>
            </a:r>
          </a:p>
        </p:txBody>
      </p:sp>
      <p:sp>
        <p:nvSpPr>
          <p:cNvPr id="7" name="Content Placeholder 2"/>
          <p:cNvSpPr>
            <a:spLocks noGrp="1"/>
          </p:cNvSpPr>
          <p:nvPr>
            <p:ph idx="1"/>
          </p:nvPr>
        </p:nvSpPr>
        <p:spPr>
          <a:xfrm>
            <a:off x="838200" y="1976439"/>
            <a:ext cx="10515600" cy="4200524"/>
          </a:xfrm>
          <a:prstGeom prst="rect">
            <a:avLst/>
          </a:prstGeom>
        </p:spPr>
        <p:txBody>
          <a:bodyPr/>
          <a:lstStyle>
            <a:lvl1pPr marL="285750" indent="-285750">
              <a:buFont typeface="Arial" charset="0"/>
              <a:buChar cha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72F47807-561C-CA42-BC4C-684FC6684CFC}"/>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380878"/>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5">
          <p15:clr>
            <a:srgbClr val="A4A3A4"/>
          </p15:clr>
        </p15:guide>
        <p15:guide id="5" orient="horz" pos="990">
          <p15:clr>
            <a:srgbClr val="A4A3A4"/>
          </p15:clr>
        </p15:guide>
        <p15:guide id="6" orient="horz" pos="42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838200" y="673200"/>
            <a:ext cx="10515600" cy="900000"/>
          </a:xfrm>
        </p:spPr>
        <p:txBody>
          <a:bodyPr/>
          <a:lstStyle>
            <a:lvl1pPr>
              <a:defRPr>
                <a:latin typeface="Verdana" charset="0"/>
                <a:ea typeface="Verdana" charset="0"/>
                <a:cs typeface="Verdana" charset="0"/>
              </a:defRPr>
            </a:lvl1pPr>
          </a:lstStyle>
          <a:p>
            <a:r>
              <a:rPr lang="en-US" dirty="0"/>
              <a:t>Click to edit Master title style</a:t>
            </a:r>
          </a:p>
        </p:txBody>
      </p:sp>
      <p:sp>
        <p:nvSpPr>
          <p:cNvPr id="7" name="Content Placeholder 2"/>
          <p:cNvSpPr>
            <a:spLocks noGrp="1"/>
          </p:cNvSpPr>
          <p:nvPr>
            <p:ph idx="1"/>
          </p:nvPr>
        </p:nvSpPr>
        <p:spPr>
          <a:xfrm>
            <a:off x="838200" y="1980000"/>
            <a:ext cx="10515600" cy="4194000"/>
          </a:xfrm>
          <a:prstGeom prst="rect">
            <a:avLst/>
          </a:prstGeom>
        </p:spPr>
        <p:txBody>
          <a:bodyPr wrap="square"/>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C5F56EA7-7C42-B14C-BCA7-36E790981409}"/>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642708"/>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5">
          <p15:clr>
            <a:srgbClr val="A4A3A4"/>
          </p15:clr>
        </p15:guide>
        <p15:guide id="5" orient="horz" pos="990">
          <p15:clr>
            <a:srgbClr val="A4A3A4"/>
          </p15:clr>
        </p15:guide>
        <p15:guide id="6" orient="horz" pos="42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p:cNvSpPr>
            <a:spLocks noGrp="1"/>
          </p:cNvSpPr>
          <p:nvPr>
            <p:ph type="title"/>
          </p:nvPr>
        </p:nvSpPr>
        <p:spPr>
          <a:xfrm>
            <a:off x="838200" y="673200"/>
            <a:ext cx="10515600" cy="900000"/>
          </a:xfrm>
        </p:spPr>
        <p:txBody>
          <a:bodyPr/>
          <a:lstStyle/>
          <a:p>
            <a:r>
              <a:rPr lang="en-US" dirty="0"/>
              <a:t>Click to edit Master title style</a:t>
            </a:r>
          </a:p>
        </p:txBody>
      </p:sp>
      <p:sp>
        <p:nvSpPr>
          <p:cNvPr id="8" name="Content Placeholder 2"/>
          <p:cNvSpPr>
            <a:spLocks noGrp="1"/>
          </p:cNvSpPr>
          <p:nvPr>
            <p:ph sz="half" idx="1"/>
          </p:nvPr>
        </p:nvSpPr>
        <p:spPr>
          <a:xfrm>
            <a:off x="838200" y="1980000"/>
            <a:ext cx="4686300" cy="4194000"/>
          </a:xfrm>
          <a:prstGeom prst="rect">
            <a:avLst/>
          </a:prstGeom>
        </p:spPr>
        <p:txBody>
          <a:bodyPr wrap="square"/>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670675" y="1980000"/>
            <a:ext cx="4683125" cy="4194000"/>
          </a:xfrm>
          <a:prstGeom prst="rect">
            <a:avLst/>
          </a:prstGeom>
        </p:spPr>
        <p:txBody>
          <a:bodyPr wrap="square"/>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a:extLst>
              <a:ext uri="{FF2B5EF4-FFF2-40B4-BE49-F238E27FC236}">
                <a16:creationId xmlns:a16="http://schemas.microsoft.com/office/drawing/2014/main" id="{E39C7573-5AF9-FF47-8EFC-D20522974DAF}"/>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385883"/>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4" orient="horz" pos="1247">
          <p15:clr>
            <a:srgbClr val="A4A3A4"/>
          </p15:clr>
        </p15:guide>
        <p15:guide id="5" orient="horz" pos="990">
          <p15:clr>
            <a:srgbClr val="A4A3A4"/>
          </p15:clr>
        </p15:guide>
        <p15:guide id="6" orient="horz" pos="426">
          <p15:clr>
            <a:srgbClr val="A4A3A4"/>
          </p15:clr>
        </p15:guide>
        <p15:guide id="7" pos="3480">
          <p15:clr>
            <a:srgbClr val="A4A3A4"/>
          </p15:clr>
        </p15:guide>
        <p15:guide id="8" pos="4202">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CE2A7A1-6073-EE4A-974F-D757324A8E58}"/>
              </a:ext>
            </a:extLst>
          </p:cNvPr>
          <p:cNvSpPr/>
          <p:nvPr userDrawn="1"/>
        </p:nvSpPr>
        <p:spPr>
          <a:xfrm>
            <a:off x="5522243" y="6728097"/>
            <a:ext cx="1147515" cy="129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911125"/>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odby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4241" y="1812724"/>
            <a:ext cx="5570818" cy="3232552"/>
          </a:xfrm>
          <a:prstGeom prst="rect">
            <a:avLst/>
          </a:prstGeom>
        </p:spPr>
      </p:pic>
    </p:spTree>
    <p:extLst>
      <p:ext uri="{BB962C8B-B14F-4D97-AF65-F5344CB8AC3E}">
        <p14:creationId xmlns:p14="http://schemas.microsoft.com/office/powerpoint/2010/main" val="3716046529"/>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oodby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04241" y="1812724"/>
            <a:ext cx="5570818" cy="3232552"/>
          </a:xfrm>
          <a:prstGeom prst="rect">
            <a:avLst/>
          </a:prstGeom>
        </p:spPr>
      </p:pic>
    </p:spTree>
    <p:extLst>
      <p:ext uri="{BB962C8B-B14F-4D97-AF65-F5344CB8AC3E}">
        <p14:creationId xmlns:p14="http://schemas.microsoft.com/office/powerpoint/2010/main" val="3138401422"/>
      </p:ext>
    </p:extLst>
  </p:cSld>
  <p:clrMapOvr>
    <a:masterClrMapping/>
  </p:clrMapOvr>
  <p:extLst>
    <p:ext uri="{DCECCB84-F9BA-43D5-87BE-67443E8EF086}">
      <p15:sldGuideLst xmlns:p15="http://schemas.microsoft.com/office/powerpoint/2012/main">
        <p15:guide id="1" orient="horz" pos="3890">
          <p15:clr>
            <a:srgbClr val="A4A3A4"/>
          </p15:clr>
        </p15:guide>
        <p15:guide id="2" pos="529">
          <p15:clr>
            <a:srgbClr val="A4A3A4"/>
          </p15:clr>
        </p15:guide>
        <p15:guide id="3" pos="7151">
          <p15:clr>
            <a:srgbClr val="A4A3A4"/>
          </p15:clr>
        </p15:guide>
        <p15:guide id="6" orient="horz" pos="426">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lvl1pPr>
              <a:defRPr b="0"/>
            </a:lvl1pPr>
          </a:lstStyle>
          <a:p>
            <a:fld id="{0A371222-8F63-400B-B275-E14F1A0F930A}" type="slidenum">
              <a:rPr lang="da-DK" smtClean="0"/>
              <a:pPr/>
              <a:t>‹nr.›</a:t>
            </a:fld>
            <a:endParaRPr lang="da-DK" dirty="0"/>
          </a:p>
        </p:txBody>
      </p:sp>
    </p:spTree>
    <p:extLst>
      <p:ext uri="{BB962C8B-B14F-4D97-AF65-F5344CB8AC3E}">
        <p14:creationId xmlns:p14="http://schemas.microsoft.com/office/powerpoint/2010/main" val="268834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702800" y="6207919"/>
            <a:ext cx="1092200" cy="365125"/>
          </a:xfrm>
          <a:prstGeom prst="rect">
            <a:avLst/>
          </a:prstGeom>
        </p:spPr>
        <p:txBody>
          <a:bodyPr vert="horz" lIns="91440" tIns="45720" rIns="91440" bIns="45720" rtlCol="0" anchor="ctr"/>
          <a:lstStyle>
            <a:lvl1pPr algn="r">
              <a:defRPr sz="1000">
                <a:solidFill>
                  <a:schemeClr val="tx1">
                    <a:tint val="75000"/>
                  </a:schemeClr>
                </a:solidFill>
                <a:latin typeface="Verdana" charset="0"/>
                <a:ea typeface="Verdana" charset="0"/>
                <a:cs typeface="Verdana" charset="0"/>
              </a:defRPr>
            </a:lvl1pPr>
          </a:lstStyle>
          <a:p>
            <a:fld id="{DFE7E55A-794E-8747-82B3-B72CF94B27E5}" type="slidenum">
              <a:rPr lang="en-US" smtClean="0"/>
              <a:pPr/>
              <a:t>‹nr.›</a:t>
            </a:fld>
            <a:endParaRPr lang="en-US" dirty="0"/>
          </a:p>
        </p:txBody>
      </p:sp>
      <p:pic>
        <p:nvPicPr>
          <p:cNvPr id="8" name="Billede 7"/>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151447" y="6176963"/>
            <a:ext cx="699910" cy="406400"/>
          </a:xfrm>
          <a:prstGeom prst="rect">
            <a:avLst/>
          </a:prstGeom>
        </p:spPr>
      </p:pic>
      <p:sp>
        <p:nvSpPr>
          <p:cNvPr id="7" name="Title Placeholder 1"/>
          <p:cNvSpPr>
            <a:spLocks noGrp="1"/>
          </p:cNvSpPr>
          <p:nvPr>
            <p:ph type="title"/>
          </p:nvPr>
        </p:nvSpPr>
        <p:spPr>
          <a:xfrm>
            <a:off x="838200" y="673200"/>
            <a:ext cx="10515600" cy="900000"/>
          </a:xfrm>
          <a:prstGeom prst="rect">
            <a:avLst/>
          </a:prstGeom>
        </p:spPr>
        <p:txBody>
          <a:bodyPr vert="horz" wrap="none" lIns="0" tIns="0" rIns="0" bIns="0" rtlCol="0" anchor="b">
            <a:noAutofit/>
          </a:bodyPr>
          <a:lstStyle/>
          <a:p>
            <a:r>
              <a:rPr lang="en-US" dirty="0"/>
              <a:t>Click to edit Master title style</a:t>
            </a:r>
          </a:p>
        </p:txBody>
      </p:sp>
      <p:sp>
        <p:nvSpPr>
          <p:cNvPr id="9" name="Pladsholder til tekst 10"/>
          <p:cNvSpPr>
            <a:spLocks noGrp="1"/>
          </p:cNvSpPr>
          <p:nvPr>
            <p:ph type="body" idx="1"/>
          </p:nvPr>
        </p:nvSpPr>
        <p:spPr>
          <a:xfrm>
            <a:off x="838200" y="1980000"/>
            <a:ext cx="10515600" cy="4194000"/>
          </a:xfrm>
          <a:prstGeom prst="rect">
            <a:avLst/>
          </a:prstGeom>
        </p:spPr>
        <p:txBody>
          <a:bodyPr vert="horz" wrap="none"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244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hf hdr="0" ftr="0" dt="0"/>
  <p:txStyles>
    <p:titleStyle>
      <a:lvl1pPr algn="l" defTabSz="914400" rtl="0" eaLnBrk="1" latinLnBrk="0" hangingPunct="1">
        <a:lnSpc>
          <a:spcPct val="90000"/>
        </a:lnSpc>
        <a:spcBef>
          <a:spcPct val="0"/>
        </a:spcBef>
        <a:buNone/>
        <a:defRPr sz="3200" kern="1200">
          <a:solidFill>
            <a:schemeClr val="tx1"/>
          </a:solidFill>
          <a:latin typeface="Verdana" charset="0"/>
          <a:ea typeface="Verdana" charset="0"/>
          <a:cs typeface="Verdana" charset="0"/>
        </a:defRPr>
      </a:lvl1pPr>
    </p:titleStyle>
    <p:bodyStyle>
      <a:lvl1pPr marL="0" indent="0" algn="l" defTabSz="914400" rtl="0" eaLnBrk="1" fontAlgn="t" latinLnBrk="0" hangingPunct="1">
        <a:lnSpc>
          <a:spcPct val="150000"/>
        </a:lnSpc>
        <a:spcBef>
          <a:spcPts val="1000"/>
        </a:spcBef>
        <a:buFontTx/>
        <a:buNone/>
        <a:defRPr sz="1200" kern="1200">
          <a:solidFill>
            <a:schemeClr val="tx1">
              <a:lumMod val="65000"/>
              <a:lumOff val="35000"/>
            </a:schemeClr>
          </a:solidFill>
          <a:latin typeface="Verdana" charset="0"/>
          <a:ea typeface="Verdana" charset="0"/>
          <a:cs typeface="Verdana" charset="0"/>
        </a:defRPr>
      </a:lvl1pPr>
      <a:lvl2pPr marL="6858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2pPr>
      <a:lvl3pPr marL="11430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3pPr>
      <a:lvl4pPr marL="16002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4pPr>
      <a:lvl5pPr marL="2057400" indent="-228600" algn="l" defTabSz="914400" rtl="0" eaLnBrk="1" fontAlgn="t" latinLnBrk="0" hangingPunct="1">
        <a:lnSpc>
          <a:spcPct val="150000"/>
        </a:lnSpc>
        <a:spcBef>
          <a:spcPts val="500"/>
        </a:spcBef>
        <a:buFont typeface="Arial" panose="020B0604020202020204" pitchFamily="34" charset="0"/>
        <a:buChar char="•"/>
        <a:defRPr sz="1200" kern="1200">
          <a:solidFill>
            <a:schemeClr val="tx1">
              <a:lumMod val="65000"/>
              <a:lumOff val="35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emf"/><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emf"/><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emf"/><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Billede 4" descr="Et billede, der indeholder tekst, græsslåmaskine, transport, gul&#10;&#10;Automatisk genereret beskrivelse">
            <a:extLst>
              <a:ext uri="{FF2B5EF4-FFF2-40B4-BE49-F238E27FC236}">
                <a16:creationId xmlns:a16="http://schemas.microsoft.com/office/drawing/2014/main" id="{0E3065E2-9330-1D4E-A72B-1FA1B76F8EBD}"/>
              </a:ext>
            </a:extLst>
          </p:cNvPr>
          <p:cNvPicPr>
            <a:picLocks noChangeAspect="1"/>
          </p:cNvPicPr>
          <p:nvPr/>
        </p:nvPicPr>
        <p:blipFill rotWithShape="1">
          <a:blip r:embed="rId3"/>
          <a:srcRect l="3282" r="34365"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7" name="Billede 6" descr="Et billede, der indeholder tekst, vej, udendørs, græs&#10;&#10;Automatisk genereret beskrivelse">
            <a:extLst>
              <a:ext uri="{FF2B5EF4-FFF2-40B4-BE49-F238E27FC236}">
                <a16:creationId xmlns:a16="http://schemas.microsoft.com/office/drawing/2014/main" id="{FE3BA813-5F02-F64E-AE4D-324493DE6EB5}"/>
              </a:ext>
            </a:extLst>
          </p:cNvPr>
          <p:cNvPicPr>
            <a:picLocks noChangeAspect="1"/>
          </p:cNvPicPr>
          <p:nvPr/>
        </p:nvPicPr>
        <p:blipFill rotWithShape="1">
          <a:blip r:embed="rId4"/>
          <a:srcRect r="11428" b="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8" name="Rektangel 7">
            <a:extLst>
              <a:ext uri="{FF2B5EF4-FFF2-40B4-BE49-F238E27FC236}">
                <a16:creationId xmlns:a16="http://schemas.microsoft.com/office/drawing/2014/main" id="{0BF55CC2-1BF5-0E4E-9A23-60309C62D764}"/>
              </a:ext>
            </a:extLst>
          </p:cNvPr>
          <p:cNvSpPr/>
          <p:nvPr/>
        </p:nvSpPr>
        <p:spPr>
          <a:xfrm rot="21388552">
            <a:off x="4311162" y="4293882"/>
            <a:ext cx="338427" cy="849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icture 6">
            <a:extLst>
              <a:ext uri="{FF2B5EF4-FFF2-40B4-BE49-F238E27FC236}">
                <a16:creationId xmlns:a16="http://schemas.microsoft.com/office/drawing/2014/main" id="{945C2C59-D4CD-BC42-A95E-481AA88EC6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04035" y="6151418"/>
            <a:ext cx="725480" cy="420971"/>
          </a:xfrm>
          <a:prstGeom prst="rect">
            <a:avLst/>
          </a:prstGeom>
        </p:spPr>
      </p:pic>
      <p:sp>
        <p:nvSpPr>
          <p:cNvPr id="11" name="Rektangel 10">
            <a:extLst>
              <a:ext uri="{FF2B5EF4-FFF2-40B4-BE49-F238E27FC236}">
                <a16:creationId xmlns:a16="http://schemas.microsoft.com/office/drawing/2014/main" id="{5FE66853-E6BF-CB44-A187-FFCC26A3A961}"/>
              </a:ext>
            </a:extLst>
          </p:cNvPr>
          <p:cNvSpPr/>
          <p:nvPr/>
        </p:nvSpPr>
        <p:spPr>
          <a:xfrm>
            <a:off x="0" y="0"/>
            <a:ext cx="12192000" cy="1265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latin typeface="Verdana" panose="020B0604030504040204" pitchFamily="34" charset="0"/>
                <a:ea typeface="Verdana" panose="020B0604030504040204" pitchFamily="34" charset="0"/>
                <a:cs typeface="Verdana" panose="020B0604030504040204" pitchFamily="34" charset="0"/>
              </a:rPr>
              <a:t>INDSATSKATALOG MOD FRAFALD PÅ TRANSPORTERHVERVETS UDDANNELSER</a:t>
            </a:r>
          </a:p>
        </p:txBody>
      </p:sp>
      <p:sp>
        <p:nvSpPr>
          <p:cNvPr id="12" name="Rektangel 11">
            <a:extLst>
              <a:ext uri="{FF2B5EF4-FFF2-40B4-BE49-F238E27FC236}">
                <a16:creationId xmlns:a16="http://schemas.microsoft.com/office/drawing/2014/main" id="{D668FCB7-5613-764B-B462-83A166083512}"/>
              </a:ext>
            </a:extLst>
          </p:cNvPr>
          <p:cNvSpPr/>
          <p:nvPr/>
        </p:nvSpPr>
        <p:spPr>
          <a:xfrm>
            <a:off x="0" y="1265129"/>
            <a:ext cx="12192000" cy="511480"/>
          </a:xfrm>
          <a:prstGeom prst="rect">
            <a:avLst/>
          </a:prstGeom>
          <a:solidFill>
            <a:srgbClr val="5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i="1" dirty="0">
                <a:latin typeface="Verdana" panose="020B0604030504040204" pitchFamily="34" charset="0"/>
                <a:ea typeface="Verdana" panose="020B0604030504040204" pitchFamily="34" charset="0"/>
                <a:cs typeface="Verdana" panose="020B0604030504040204" pitchFamily="34" charset="0"/>
              </a:rPr>
              <a:t>DEN 5. NOVEMBER 2022. MOOS-BJERRE A/S</a:t>
            </a:r>
          </a:p>
        </p:txBody>
      </p:sp>
    </p:spTree>
    <p:extLst>
      <p:ext uri="{BB962C8B-B14F-4D97-AF65-F5344CB8AC3E}">
        <p14:creationId xmlns:p14="http://schemas.microsoft.com/office/powerpoint/2010/main" val="551810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r>
              <a:rPr lang="da-DK" b="0" dirty="0"/>
              <a:t>Indsatser til reduktion af frafald og fastholdelse af elever</a:t>
            </a:r>
            <a:endParaRPr lang="da-DK" b="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Billede 17">
            <a:extLst>
              <a:ext uri="{FF2B5EF4-FFF2-40B4-BE49-F238E27FC236}">
                <a16:creationId xmlns:a16="http://schemas.microsoft.com/office/drawing/2014/main" id="{4E6FADFE-87AD-7B4E-B374-5FDE4F1DFB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7902" y="486183"/>
            <a:ext cx="699910" cy="406400"/>
          </a:xfrm>
          <a:prstGeom prst="rect">
            <a:avLst/>
          </a:prstGeom>
        </p:spPr>
      </p:pic>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fontAlgn="t">
              <a:defRPr/>
            </a:pPr>
            <a:r>
              <a:rPr lang="da-DK"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INDSATSKATALOG: TRANSPORTERHVERVETS UDDANNELSER</a:t>
            </a:r>
          </a:p>
        </p:txBody>
      </p:sp>
      <p:grpSp>
        <p:nvGrpSpPr>
          <p:cNvPr id="3" name="Gruppe 2">
            <a:extLst>
              <a:ext uri="{FF2B5EF4-FFF2-40B4-BE49-F238E27FC236}">
                <a16:creationId xmlns:a16="http://schemas.microsoft.com/office/drawing/2014/main" id="{0B992274-3C69-0D4E-87DC-8FA805209538}"/>
              </a:ext>
            </a:extLst>
          </p:cNvPr>
          <p:cNvGrpSpPr/>
          <p:nvPr/>
        </p:nvGrpSpPr>
        <p:grpSpPr>
          <a:xfrm>
            <a:off x="668024" y="1206461"/>
            <a:ext cx="5067614" cy="2524489"/>
            <a:chOff x="623392" y="1287210"/>
            <a:chExt cx="5067614" cy="2524489"/>
          </a:xfrm>
        </p:grpSpPr>
        <p:sp>
          <p:nvSpPr>
            <p:cNvPr id="37" name="Rektangel 36">
              <a:extLst>
                <a:ext uri="{FF2B5EF4-FFF2-40B4-BE49-F238E27FC236}">
                  <a16:creationId xmlns:a16="http://schemas.microsoft.com/office/drawing/2014/main" id="{BAEDA02B-FF18-B74D-85C9-5E4E6EE7E916}"/>
                </a:ext>
              </a:extLst>
            </p:cNvPr>
            <p:cNvSpPr/>
            <p:nvPr/>
          </p:nvSpPr>
          <p:spPr>
            <a:xfrm>
              <a:off x="623392" y="1831138"/>
              <a:ext cx="5067614" cy="198056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Der skal i branchen og på skolerne sættes fokus på at tale om uddannelsen og erhvervet som en vigtig funktion. Herunder skal der fokuseres på at styrke den faglige stolthed. Dette vil have betydning for søgning og fastholdelse af elever. </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Man bør tidligt på uddannelsen gøre mere ud af at fortælle de gode historier, og at </a:t>
              </a:r>
              <a:r>
                <a:rPr lang="da-DK" sz="1100" i="1" dirty="0">
                  <a:solidFill>
                    <a:schemeClr val="accent1"/>
                  </a:solidFill>
                  <a:latin typeface="Verdana" panose="020B0604030504040204" pitchFamily="34" charset="0"/>
                  <a:ea typeface="Verdana" panose="020B0604030504040204" pitchFamily="34" charset="0"/>
                  <a:cs typeface="Verdana" panose="020B0604030504040204" pitchFamily="34" charset="0"/>
                </a:rPr>
                <a:t>der er ikke brød på hylderne uden os</a:t>
              </a: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Rektangel 37">
              <a:extLst>
                <a:ext uri="{FF2B5EF4-FFF2-40B4-BE49-F238E27FC236}">
                  <a16:creationId xmlns:a16="http://schemas.microsoft.com/office/drawing/2014/main" id="{7B10882A-31D1-364C-A83F-9135F7E4EF89}"/>
                </a:ext>
              </a:extLst>
            </p:cNvPr>
            <p:cNvSpPr/>
            <p:nvPr/>
          </p:nvSpPr>
          <p:spPr>
            <a:xfrm>
              <a:off x="689895" y="1789802"/>
              <a:ext cx="4846335" cy="358683"/>
            </a:xfrm>
            <a:prstGeom prst="rect">
              <a:avLst/>
            </a:prstGeom>
            <a:solidFill>
              <a:srgbClr val="004B60"/>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Rektangel 38">
              <a:extLst>
                <a:ext uri="{FF2B5EF4-FFF2-40B4-BE49-F238E27FC236}">
                  <a16:creationId xmlns:a16="http://schemas.microsoft.com/office/drawing/2014/main" id="{B0231A8D-E312-3549-8D0A-50C15B67B758}"/>
                </a:ext>
              </a:extLst>
            </p:cNvPr>
            <p:cNvSpPr/>
            <p:nvPr/>
          </p:nvSpPr>
          <p:spPr>
            <a:xfrm>
              <a:off x="623392" y="1287210"/>
              <a:ext cx="5067614" cy="736835"/>
            </a:xfrm>
            <a:prstGeom prst="rect">
              <a:avLst/>
            </a:prstGeom>
            <a:solidFill>
              <a:srgbClr val="547282"/>
            </a:solidFill>
            <a:ln w="12700" cap="flat" cmpd="sng" algn="ctr">
              <a:noFill/>
              <a:prstDash val="solid"/>
              <a:miter lim="800000"/>
            </a:ln>
            <a:effectLst/>
          </p:spPr>
          <p:txBody>
            <a:bodyPr tIns="108000" rtlCol="0" anchor="t" anchorCtr="0"/>
            <a:lstStyle/>
            <a:p>
              <a:pPr marL="0" marR="0" lvl="0" indent="0" algn="ctr" defTabSz="914400" eaLnBrk="1" fontAlgn="auto" latinLnBrk="0" hangingPunct="1">
                <a:spcBef>
                  <a:spcPts val="0"/>
                </a:spcBef>
                <a:spcAft>
                  <a:spcPts val="0"/>
                </a:spcAft>
                <a:buClrTx/>
                <a:buSzTx/>
                <a:buFontTx/>
                <a:buNone/>
                <a:tabLst/>
                <a:defRPr/>
              </a:pP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Tal uddannelsen og branchen op</a:t>
              </a:r>
              <a:endParaRPr kumimoji="0" lang="da-DK" sz="14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0" name="Ellipse 39">
              <a:extLst>
                <a:ext uri="{FF2B5EF4-FFF2-40B4-BE49-F238E27FC236}">
                  <a16:creationId xmlns:a16="http://schemas.microsoft.com/office/drawing/2014/main" id="{BA79FAAA-8DE5-8944-B29F-B08AD1B3D31E}"/>
                </a:ext>
              </a:extLst>
            </p:cNvPr>
            <p:cNvSpPr/>
            <p:nvPr/>
          </p:nvSpPr>
          <p:spPr>
            <a:xfrm>
              <a:off x="2757708" y="1709549"/>
              <a:ext cx="858982" cy="857459"/>
            </a:xfrm>
            <a:prstGeom prst="ellipse">
              <a:avLst/>
            </a:prstGeom>
            <a:solidFill>
              <a:srgbClr val="004B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A474BB6A-466D-B642-983A-CC55621E06D9}"/>
                </a:ext>
              </a:extLst>
            </p:cNvPr>
            <p:cNvSpPr/>
            <p:nvPr/>
          </p:nvSpPr>
          <p:spPr>
            <a:xfrm>
              <a:off x="2865720" y="1816417"/>
              <a:ext cx="642960" cy="643995"/>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uppe 68">
            <a:extLst>
              <a:ext uri="{FF2B5EF4-FFF2-40B4-BE49-F238E27FC236}">
                <a16:creationId xmlns:a16="http://schemas.microsoft.com/office/drawing/2014/main" id="{04884285-76F2-3547-B927-4FB0E5936CC6}"/>
              </a:ext>
            </a:extLst>
          </p:cNvPr>
          <p:cNvGrpSpPr/>
          <p:nvPr/>
        </p:nvGrpSpPr>
        <p:grpSpPr>
          <a:xfrm>
            <a:off x="6468457" y="3912484"/>
            <a:ext cx="5072483" cy="2685166"/>
            <a:chOff x="287793" y="1287210"/>
            <a:chExt cx="5072483" cy="2685166"/>
          </a:xfrm>
        </p:grpSpPr>
        <p:sp>
          <p:nvSpPr>
            <p:cNvPr id="70" name="Rektangel 69">
              <a:extLst>
                <a:ext uri="{FF2B5EF4-FFF2-40B4-BE49-F238E27FC236}">
                  <a16:creationId xmlns:a16="http://schemas.microsoft.com/office/drawing/2014/main" id="{723E4FC7-EB1F-C84B-A316-3EF08825F85A}"/>
                </a:ext>
              </a:extLst>
            </p:cNvPr>
            <p:cNvSpPr/>
            <p:nvPr/>
          </p:nvSpPr>
          <p:spPr>
            <a:xfrm>
              <a:off x="287793" y="1831138"/>
              <a:ext cx="5072483" cy="2141238"/>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Vejledere, kontaktlærere og undervisere skal alle have den indstilling, at det aldrig er for sent at samle elever op. Hvis en elev er på vippen til at falde fra, er det vigtigt, at eleven oplever, at der findes nogle på skolen, som har interesse i at fastholde vedkommende. </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Dette kan bl.a. gøres ved at gøre uddannelsen endnu mere fleksibel, hvis elever fx har brug for at forlænge uddannelsen.</a:t>
              </a:r>
            </a:p>
          </p:txBody>
        </p:sp>
        <p:sp>
          <p:nvSpPr>
            <p:cNvPr id="71" name="Rektangel 70">
              <a:extLst>
                <a:ext uri="{FF2B5EF4-FFF2-40B4-BE49-F238E27FC236}">
                  <a16:creationId xmlns:a16="http://schemas.microsoft.com/office/drawing/2014/main" id="{C87930B2-1549-B54D-AFEC-2584CDC81537}"/>
                </a:ext>
              </a:extLst>
            </p:cNvPr>
            <p:cNvSpPr/>
            <p:nvPr/>
          </p:nvSpPr>
          <p:spPr>
            <a:xfrm>
              <a:off x="368951" y="1789802"/>
              <a:ext cx="4850991" cy="358683"/>
            </a:xfrm>
            <a:prstGeom prst="rect">
              <a:avLst/>
            </a:prstGeom>
            <a:solidFill>
              <a:srgbClr val="DB295B"/>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 name="Rektangel 71">
              <a:extLst>
                <a:ext uri="{FF2B5EF4-FFF2-40B4-BE49-F238E27FC236}">
                  <a16:creationId xmlns:a16="http://schemas.microsoft.com/office/drawing/2014/main" id="{6C16536D-23B3-A44A-937E-3F8606829915}"/>
                </a:ext>
              </a:extLst>
            </p:cNvPr>
            <p:cNvSpPr/>
            <p:nvPr/>
          </p:nvSpPr>
          <p:spPr>
            <a:xfrm>
              <a:off x="287793" y="1287210"/>
              <a:ext cx="5072483" cy="736835"/>
            </a:xfrm>
            <a:prstGeom prst="rect">
              <a:avLst/>
            </a:prstGeom>
            <a:solidFill>
              <a:srgbClr val="D48086"/>
            </a:solidFill>
            <a:ln w="12700" cap="flat" cmpd="sng" algn="ctr">
              <a:noFill/>
              <a:prstDash val="solid"/>
              <a:miter lim="800000"/>
            </a:ln>
            <a:effectLst/>
          </p:spPr>
          <p:txBody>
            <a:bodyPr tIns="108000" rtlCol="0" anchor="t" anchorCtr="0"/>
            <a:lstStyle/>
            <a:p>
              <a:pPr algn="ctr">
                <a:defRPr/>
              </a:pP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Det er aldrig for sent at samle elever op</a:t>
              </a:r>
            </a:p>
            <a:p>
              <a:pPr marL="0" marR="0" lvl="0" indent="0" algn="ctr" defTabSz="914400" eaLnBrk="1" fontAlgn="auto" latinLnBrk="0" hangingPunct="1">
                <a:spcBef>
                  <a:spcPts val="0"/>
                </a:spcBef>
                <a:spcAft>
                  <a:spcPts val="0"/>
                </a:spcAft>
                <a:buClrTx/>
                <a:buSzTx/>
                <a:buFontTx/>
                <a:buNone/>
                <a:tabLst/>
                <a:defRPr/>
              </a:pPr>
              <a:endParaRPr kumimoji="0" lang="da-DK" sz="14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3" name="Ellipse 72">
              <a:extLst>
                <a:ext uri="{FF2B5EF4-FFF2-40B4-BE49-F238E27FC236}">
                  <a16:creationId xmlns:a16="http://schemas.microsoft.com/office/drawing/2014/main" id="{0C47DCFB-2A26-ED47-9BA5-70BB0E62BB45}"/>
                </a:ext>
              </a:extLst>
            </p:cNvPr>
            <p:cNvSpPr/>
            <p:nvPr/>
          </p:nvSpPr>
          <p:spPr>
            <a:xfrm>
              <a:off x="2380040" y="1707329"/>
              <a:ext cx="858982" cy="857459"/>
            </a:xfrm>
            <a:prstGeom prst="ellipse">
              <a:avLst/>
            </a:prstGeom>
            <a:solidFill>
              <a:srgbClr val="DB29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4" name="Ellipse 73">
              <a:extLst>
                <a:ext uri="{FF2B5EF4-FFF2-40B4-BE49-F238E27FC236}">
                  <a16:creationId xmlns:a16="http://schemas.microsoft.com/office/drawing/2014/main" id="{37F0C657-6F2E-DC46-A78C-500250CB4963}"/>
                </a:ext>
              </a:extLst>
            </p:cNvPr>
            <p:cNvSpPr/>
            <p:nvPr/>
          </p:nvSpPr>
          <p:spPr>
            <a:xfrm>
              <a:off x="2488052" y="1814197"/>
              <a:ext cx="642960" cy="643995"/>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Billede 74">
              <a:extLst>
                <a:ext uri="{FF2B5EF4-FFF2-40B4-BE49-F238E27FC236}">
                  <a16:creationId xmlns:a16="http://schemas.microsoft.com/office/drawing/2014/main" id="{537F4E20-6421-3F4A-AAC6-20F0065CC7F1}"/>
                </a:ext>
              </a:extLst>
            </p:cNvPr>
            <p:cNvPicPr>
              <a:picLocks noChangeAspect="1"/>
            </p:cNvPicPr>
            <p:nvPr/>
          </p:nvPicPr>
          <p:blipFill>
            <a:blip r:embed="rId4"/>
            <a:stretch>
              <a:fillRect/>
            </a:stretch>
          </p:blipFill>
          <p:spPr>
            <a:xfrm>
              <a:off x="2552475" y="1859581"/>
              <a:ext cx="470438" cy="470438"/>
            </a:xfrm>
            <a:prstGeom prst="rect">
              <a:avLst/>
            </a:prstGeom>
          </p:spPr>
        </p:pic>
      </p:grpSp>
      <p:grpSp>
        <p:nvGrpSpPr>
          <p:cNvPr id="4" name="Gruppe 3">
            <a:extLst>
              <a:ext uri="{FF2B5EF4-FFF2-40B4-BE49-F238E27FC236}">
                <a16:creationId xmlns:a16="http://schemas.microsoft.com/office/drawing/2014/main" id="{AA744248-69BB-0F44-8067-AF2C28FF9CE0}"/>
              </a:ext>
            </a:extLst>
          </p:cNvPr>
          <p:cNvGrpSpPr/>
          <p:nvPr/>
        </p:nvGrpSpPr>
        <p:grpSpPr>
          <a:xfrm>
            <a:off x="6456363" y="1206461"/>
            <a:ext cx="5088714" cy="2524489"/>
            <a:chOff x="6398758" y="1301997"/>
            <a:chExt cx="4736884" cy="2524489"/>
          </a:xfrm>
        </p:grpSpPr>
        <p:sp>
          <p:nvSpPr>
            <p:cNvPr id="56" name="Rektangel 55">
              <a:extLst>
                <a:ext uri="{FF2B5EF4-FFF2-40B4-BE49-F238E27FC236}">
                  <a16:creationId xmlns:a16="http://schemas.microsoft.com/office/drawing/2014/main" id="{B1229724-BD80-D845-B26A-FB22D4CE729C}"/>
                </a:ext>
              </a:extLst>
            </p:cNvPr>
            <p:cNvSpPr/>
            <p:nvPr/>
          </p:nvSpPr>
          <p:spPr>
            <a:xfrm>
              <a:off x="6398758" y="1845925"/>
              <a:ext cx="4736884" cy="198056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Der skal gøres mere for at sikre, at alle elever ved hvem de kan gå til, når de er i tvivl eller står med nogle problemer, som de ikke selv kan løse.</a:t>
              </a:r>
            </a:p>
            <a:p>
              <a:pPr>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Vejledningen til eleverne på uddannelsen skal være opsøgende og aktiv frem for passiv. Dette vil hjælpe elever, som ikke selv har overskud til at søge hjælp og vejledning.</a:t>
              </a:r>
            </a:p>
          </p:txBody>
        </p:sp>
        <p:sp>
          <p:nvSpPr>
            <p:cNvPr id="57" name="Rektangel 56">
              <a:extLst>
                <a:ext uri="{FF2B5EF4-FFF2-40B4-BE49-F238E27FC236}">
                  <a16:creationId xmlns:a16="http://schemas.microsoft.com/office/drawing/2014/main" id="{8F10B7A2-FDD0-0440-82EC-D9DCACD84855}"/>
                </a:ext>
              </a:extLst>
            </p:cNvPr>
            <p:cNvSpPr/>
            <p:nvPr/>
          </p:nvSpPr>
          <p:spPr>
            <a:xfrm>
              <a:off x="6465262" y="1804589"/>
              <a:ext cx="4530046" cy="358683"/>
            </a:xfrm>
            <a:prstGeom prst="rect">
              <a:avLst/>
            </a:prstGeom>
            <a:solidFill>
              <a:srgbClr val="547282"/>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Rektangel 57">
              <a:extLst>
                <a:ext uri="{FF2B5EF4-FFF2-40B4-BE49-F238E27FC236}">
                  <a16:creationId xmlns:a16="http://schemas.microsoft.com/office/drawing/2014/main" id="{DF893EEE-4C15-0945-A340-A790C8A93C0D}"/>
                </a:ext>
              </a:extLst>
            </p:cNvPr>
            <p:cNvSpPr/>
            <p:nvPr/>
          </p:nvSpPr>
          <p:spPr>
            <a:xfrm>
              <a:off x="6398758" y="1301997"/>
              <a:ext cx="4736884" cy="736835"/>
            </a:xfrm>
            <a:prstGeom prst="rect">
              <a:avLst/>
            </a:prstGeom>
            <a:solidFill>
              <a:srgbClr val="8DA5AD"/>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Mere og bedre vejledning</a:t>
              </a:r>
            </a:p>
          </p:txBody>
        </p:sp>
        <p:sp>
          <p:nvSpPr>
            <p:cNvPr id="59" name="Ellipse 58">
              <a:extLst>
                <a:ext uri="{FF2B5EF4-FFF2-40B4-BE49-F238E27FC236}">
                  <a16:creationId xmlns:a16="http://schemas.microsoft.com/office/drawing/2014/main" id="{45882EDB-3579-6D42-968F-F385E4687DFE}"/>
                </a:ext>
              </a:extLst>
            </p:cNvPr>
            <p:cNvSpPr/>
            <p:nvPr/>
          </p:nvSpPr>
          <p:spPr>
            <a:xfrm>
              <a:off x="8330000" y="1722116"/>
              <a:ext cx="858982" cy="857459"/>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Ellipse 59">
              <a:extLst>
                <a:ext uri="{FF2B5EF4-FFF2-40B4-BE49-F238E27FC236}">
                  <a16:creationId xmlns:a16="http://schemas.microsoft.com/office/drawing/2014/main" id="{CD4643B6-A728-794C-A620-0B136069A113}"/>
                </a:ext>
              </a:extLst>
            </p:cNvPr>
            <p:cNvSpPr/>
            <p:nvPr/>
          </p:nvSpPr>
          <p:spPr>
            <a:xfrm>
              <a:off x="8438012" y="1828984"/>
              <a:ext cx="642960" cy="643995"/>
            </a:xfrm>
            <a:prstGeom prst="ellipse">
              <a:avLst/>
            </a:prstGeom>
            <a:solidFill>
              <a:srgbClr val="8DA5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Gruppe 61">
            <a:extLst>
              <a:ext uri="{FF2B5EF4-FFF2-40B4-BE49-F238E27FC236}">
                <a16:creationId xmlns:a16="http://schemas.microsoft.com/office/drawing/2014/main" id="{DD142D00-F7A3-7049-86FE-3345CE10C321}"/>
              </a:ext>
            </a:extLst>
          </p:cNvPr>
          <p:cNvGrpSpPr/>
          <p:nvPr/>
        </p:nvGrpSpPr>
        <p:grpSpPr>
          <a:xfrm>
            <a:off x="663154" y="3912484"/>
            <a:ext cx="5072483" cy="2685166"/>
            <a:chOff x="623391" y="1287210"/>
            <a:chExt cx="5072483" cy="2685166"/>
          </a:xfrm>
        </p:grpSpPr>
        <p:sp>
          <p:nvSpPr>
            <p:cNvPr id="63" name="Rektangel 62">
              <a:extLst>
                <a:ext uri="{FF2B5EF4-FFF2-40B4-BE49-F238E27FC236}">
                  <a16:creationId xmlns:a16="http://schemas.microsoft.com/office/drawing/2014/main" id="{82BB40BA-C13E-3F44-AD45-6B081909CC9E}"/>
                </a:ext>
              </a:extLst>
            </p:cNvPr>
            <p:cNvSpPr/>
            <p:nvPr/>
          </p:nvSpPr>
          <p:spPr>
            <a:xfrm>
              <a:off x="623391" y="1831138"/>
              <a:ext cx="5072483" cy="2141238"/>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Praksisnær- og anvendelsesorienteret undervisning skaber et større engagement i klasserne. </a:t>
              </a:r>
              <a:r>
                <a:rPr lang="da-DK" sz="1100" kern="0" dirty="0">
                  <a:solidFill>
                    <a:schemeClr val="accent1"/>
                  </a:solidFill>
                  <a:latin typeface="Verdana" panose="020B0604030504040204" pitchFamily="34" charset="0"/>
                  <a:ea typeface="Verdana" panose="020B0604030504040204" pitchFamily="34" charset="0"/>
                  <a:cs typeface="Verdana" panose="020B0604030504040204" pitchFamily="34" charset="0"/>
                </a:rPr>
                <a:t>Den praksisnære undervisning kan derfor med fordel prioriteres endnu mere. Derudover bør det også tydeliggøres over for eleverne, hvorfor de også også skal have teoretisk undervisning. At man fx har geografi, så man bliver i stand til at lave gode ruteplaner.</a:t>
              </a:r>
            </a:p>
          </p:txBody>
        </p:sp>
        <p:sp>
          <p:nvSpPr>
            <p:cNvPr id="64" name="Rektangel 63">
              <a:extLst>
                <a:ext uri="{FF2B5EF4-FFF2-40B4-BE49-F238E27FC236}">
                  <a16:creationId xmlns:a16="http://schemas.microsoft.com/office/drawing/2014/main" id="{010C47A4-F205-7C4E-9B06-1C4CD0CA9F42}"/>
                </a:ext>
              </a:extLst>
            </p:cNvPr>
            <p:cNvSpPr/>
            <p:nvPr/>
          </p:nvSpPr>
          <p:spPr>
            <a:xfrm>
              <a:off x="689895" y="1789802"/>
              <a:ext cx="4850991" cy="358683"/>
            </a:xfrm>
            <a:prstGeom prst="rect">
              <a:avLst/>
            </a:prstGeom>
            <a:solidFill>
              <a:srgbClr val="D48086"/>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 name="Rektangel 64">
              <a:extLst>
                <a:ext uri="{FF2B5EF4-FFF2-40B4-BE49-F238E27FC236}">
                  <a16:creationId xmlns:a16="http://schemas.microsoft.com/office/drawing/2014/main" id="{FDB6A609-FFB7-7547-B267-E04C032145EE}"/>
                </a:ext>
              </a:extLst>
            </p:cNvPr>
            <p:cNvSpPr/>
            <p:nvPr/>
          </p:nvSpPr>
          <p:spPr>
            <a:xfrm>
              <a:off x="623391" y="1287210"/>
              <a:ext cx="5072483" cy="736835"/>
            </a:xfrm>
            <a:prstGeom prst="rect">
              <a:avLst/>
            </a:prstGeom>
            <a:solidFill>
              <a:srgbClr val="E7BBBB"/>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Praksisnær undervisning</a:t>
              </a:r>
            </a:p>
          </p:txBody>
        </p:sp>
        <p:sp>
          <p:nvSpPr>
            <p:cNvPr id="66" name="Ellipse 65">
              <a:extLst>
                <a:ext uri="{FF2B5EF4-FFF2-40B4-BE49-F238E27FC236}">
                  <a16:creationId xmlns:a16="http://schemas.microsoft.com/office/drawing/2014/main" id="{E1F8C8DF-2E0D-284A-BF70-25AB633FD799}"/>
                </a:ext>
              </a:extLst>
            </p:cNvPr>
            <p:cNvSpPr/>
            <p:nvPr/>
          </p:nvSpPr>
          <p:spPr>
            <a:xfrm>
              <a:off x="2762826" y="1707329"/>
              <a:ext cx="858982" cy="857459"/>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Ellipse 66">
              <a:extLst>
                <a:ext uri="{FF2B5EF4-FFF2-40B4-BE49-F238E27FC236}">
                  <a16:creationId xmlns:a16="http://schemas.microsoft.com/office/drawing/2014/main" id="{9D7B1C7C-DAB9-5C40-8FC3-7C916F087EDF}"/>
                </a:ext>
              </a:extLst>
            </p:cNvPr>
            <p:cNvSpPr/>
            <p:nvPr/>
          </p:nvSpPr>
          <p:spPr>
            <a:xfrm>
              <a:off x="2870838" y="1814197"/>
              <a:ext cx="642960" cy="643995"/>
            </a:xfrm>
            <a:prstGeom prst="ellipse">
              <a:avLst/>
            </a:prstGeom>
            <a:solidFill>
              <a:srgbClr val="E7BB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6" name="Pladsholder til slidenummer 2">
            <a:extLst>
              <a:ext uri="{FF2B5EF4-FFF2-40B4-BE49-F238E27FC236}">
                <a16:creationId xmlns:a16="http://schemas.microsoft.com/office/drawing/2014/main" id="{CFBF610A-D485-C64C-A95D-1864F23D8C2F}"/>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A371222-8F63-400B-B275-E14F1A0F930A}" type="slidenum">
              <a:rPr lang="da-DK" sz="1100" smtClean="0">
                <a:solidFill>
                  <a:schemeClr val="tx1">
                    <a:lumMod val="75000"/>
                    <a:lumOff val="25000"/>
                  </a:schemeClr>
                </a:solidFill>
              </a:rPr>
              <a:pPr algn="ctr"/>
              <a:t>2</a:t>
            </a:fld>
            <a:endParaRPr lang="da-DK" sz="1100" dirty="0">
              <a:solidFill>
                <a:schemeClr val="tx1">
                  <a:lumMod val="75000"/>
                  <a:lumOff val="25000"/>
                </a:schemeClr>
              </a:solidFill>
            </a:endParaRPr>
          </a:p>
        </p:txBody>
      </p:sp>
      <p:pic>
        <p:nvPicPr>
          <p:cNvPr id="6" name="Grafik 5" descr="Megafon kontur">
            <a:extLst>
              <a:ext uri="{FF2B5EF4-FFF2-40B4-BE49-F238E27FC236}">
                <a16:creationId xmlns:a16="http://schemas.microsoft.com/office/drawing/2014/main" id="{6DB0524F-8BEB-AA4F-9EC6-73EC63525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4157" y="1781645"/>
            <a:ext cx="524381" cy="524381"/>
          </a:xfrm>
          <a:prstGeom prst="rect">
            <a:avLst/>
          </a:prstGeom>
        </p:spPr>
      </p:pic>
      <p:pic>
        <p:nvPicPr>
          <p:cNvPr id="8" name="Grafik 7" descr="Spørgsmål kontur">
            <a:extLst>
              <a:ext uri="{FF2B5EF4-FFF2-40B4-BE49-F238E27FC236}">
                <a16:creationId xmlns:a16="http://schemas.microsoft.com/office/drawing/2014/main" id="{888261F4-22E2-6545-A930-C075DF856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2489" y="1839136"/>
            <a:ext cx="457200" cy="457200"/>
          </a:xfrm>
          <a:prstGeom prst="rect">
            <a:avLst/>
          </a:prstGeom>
        </p:spPr>
      </p:pic>
      <p:pic>
        <p:nvPicPr>
          <p:cNvPr id="11" name="Grafik 10" descr="Trafikkegle kontur">
            <a:extLst>
              <a:ext uri="{FF2B5EF4-FFF2-40B4-BE49-F238E27FC236}">
                <a16:creationId xmlns:a16="http://schemas.microsoft.com/office/drawing/2014/main" id="{71C95C77-20C7-3343-8526-08FFE608FA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03231" y="4530200"/>
            <a:ext cx="457200" cy="457200"/>
          </a:xfrm>
          <a:prstGeom prst="rect">
            <a:avLst/>
          </a:prstGeom>
        </p:spPr>
      </p:pic>
    </p:spTree>
    <p:extLst>
      <p:ext uri="{BB962C8B-B14F-4D97-AF65-F5344CB8AC3E}">
        <p14:creationId xmlns:p14="http://schemas.microsoft.com/office/powerpoint/2010/main" val="303481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r>
              <a:rPr lang="da-DK" b="0" dirty="0"/>
              <a:t>Indsatser til reduktion af frafald og fastholdelse af elever</a:t>
            </a:r>
            <a:endParaRPr lang="da-DK" b="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fontAlgn="t">
              <a:defRPr/>
            </a:pPr>
            <a:r>
              <a:rPr lang="da-DK"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INDSATSKATALOG: TRANSPORTERHVERVETS UDDANNELSER</a:t>
            </a:r>
          </a:p>
        </p:txBody>
      </p:sp>
      <p:grpSp>
        <p:nvGrpSpPr>
          <p:cNvPr id="3" name="Gruppe 2">
            <a:extLst>
              <a:ext uri="{FF2B5EF4-FFF2-40B4-BE49-F238E27FC236}">
                <a16:creationId xmlns:a16="http://schemas.microsoft.com/office/drawing/2014/main" id="{0B992274-3C69-0D4E-87DC-8FA805209538}"/>
              </a:ext>
            </a:extLst>
          </p:cNvPr>
          <p:cNvGrpSpPr/>
          <p:nvPr/>
        </p:nvGrpSpPr>
        <p:grpSpPr>
          <a:xfrm>
            <a:off x="658813" y="1206461"/>
            <a:ext cx="5087289" cy="2524489"/>
            <a:chOff x="272987" y="1287210"/>
            <a:chExt cx="5087289" cy="2524489"/>
          </a:xfrm>
        </p:grpSpPr>
        <p:sp>
          <p:nvSpPr>
            <p:cNvPr id="37" name="Rektangel 36">
              <a:extLst>
                <a:ext uri="{FF2B5EF4-FFF2-40B4-BE49-F238E27FC236}">
                  <a16:creationId xmlns:a16="http://schemas.microsoft.com/office/drawing/2014/main" id="{BAEDA02B-FF18-B74D-85C9-5E4E6EE7E916}"/>
                </a:ext>
              </a:extLst>
            </p:cNvPr>
            <p:cNvSpPr/>
            <p:nvPr/>
          </p:nvSpPr>
          <p:spPr>
            <a:xfrm>
              <a:off x="272987" y="1831138"/>
              <a:ext cx="5087289" cy="198056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Flere krav til virksomheder i deres praktikgodkendelse kan bidrage til, at færre lærepladsforløb ender med frafald. </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De større krav skal samtidigt på den anden side gøre det mere attraktivt at have lærlinge i virksomheden. Herunder fx ved en økonomisk gulerod ved at gennemføre gode og lærerige lærlingeforløb.  </a:t>
              </a:r>
            </a:p>
          </p:txBody>
        </p:sp>
        <p:sp>
          <p:nvSpPr>
            <p:cNvPr id="38" name="Rektangel 37">
              <a:extLst>
                <a:ext uri="{FF2B5EF4-FFF2-40B4-BE49-F238E27FC236}">
                  <a16:creationId xmlns:a16="http://schemas.microsoft.com/office/drawing/2014/main" id="{7B10882A-31D1-364C-A83F-9135F7E4EF89}"/>
                </a:ext>
              </a:extLst>
            </p:cNvPr>
            <p:cNvSpPr/>
            <p:nvPr/>
          </p:nvSpPr>
          <p:spPr>
            <a:xfrm>
              <a:off x="354792" y="1789802"/>
              <a:ext cx="4865150" cy="358683"/>
            </a:xfrm>
            <a:prstGeom prst="rect">
              <a:avLst/>
            </a:prstGeom>
            <a:solidFill>
              <a:srgbClr val="004B60"/>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Rektangel 38">
              <a:extLst>
                <a:ext uri="{FF2B5EF4-FFF2-40B4-BE49-F238E27FC236}">
                  <a16:creationId xmlns:a16="http://schemas.microsoft.com/office/drawing/2014/main" id="{B0231A8D-E312-3549-8D0A-50C15B67B758}"/>
                </a:ext>
              </a:extLst>
            </p:cNvPr>
            <p:cNvSpPr/>
            <p:nvPr/>
          </p:nvSpPr>
          <p:spPr>
            <a:xfrm>
              <a:off x="272987" y="1287210"/>
              <a:ext cx="5087289" cy="736835"/>
            </a:xfrm>
            <a:prstGeom prst="rect">
              <a:avLst/>
            </a:prstGeom>
            <a:solidFill>
              <a:srgbClr val="547282"/>
            </a:solidFill>
            <a:ln w="12700" cap="flat" cmpd="sng" algn="ctr">
              <a:noFill/>
              <a:prstDash val="solid"/>
              <a:miter lim="800000"/>
            </a:ln>
            <a:effectLst/>
          </p:spPr>
          <p:txBody>
            <a:bodyPr tIns="108000" rtlCol="0" anchor="t" anchorCtr="0"/>
            <a:lstStyle/>
            <a:p>
              <a:pPr lvl="0" algn="ctr">
                <a:defRPr/>
              </a:pP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Arbejde med kriterier for praktikgodkendelse</a:t>
              </a:r>
            </a:p>
          </p:txBody>
        </p:sp>
        <p:sp>
          <p:nvSpPr>
            <p:cNvPr id="40" name="Ellipse 39">
              <a:extLst>
                <a:ext uri="{FF2B5EF4-FFF2-40B4-BE49-F238E27FC236}">
                  <a16:creationId xmlns:a16="http://schemas.microsoft.com/office/drawing/2014/main" id="{BA79FAAA-8DE5-8944-B29F-B08AD1B3D31E}"/>
                </a:ext>
              </a:extLst>
            </p:cNvPr>
            <p:cNvSpPr/>
            <p:nvPr/>
          </p:nvSpPr>
          <p:spPr>
            <a:xfrm>
              <a:off x="2429915" y="1707329"/>
              <a:ext cx="858982" cy="857459"/>
            </a:xfrm>
            <a:prstGeom prst="ellipse">
              <a:avLst/>
            </a:prstGeom>
            <a:solidFill>
              <a:srgbClr val="004B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A474BB6A-466D-B642-983A-CC55621E06D9}"/>
                </a:ext>
              </a:extLst>
            </p:cNvPr>
            <p:cNvSpPr/>
            <p:nvPr/>
          </p:nvSpPr>
          <p:spPr>
            <a:xfrm>
              <a:off x="2537927" y="1814197"/>
              <a:ext cx="642960" cy="643995"/>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Billede 41">
              <a:extLst>
                <a:ext uri="{FF2B5EF4-FFF2-40B4-BE49-F238E27FC236}">
                  <a16:creationId xmlns:a16="http://schemas.microsoft.com/office/drawing/2014/main" id="{7396CCA7-991A-AF47-BA1A-E9AFB8A3C143}"/>
                </a:ext>
              </a:extLst>
            </p:cNvPr>
            <p:cNvPicPr>
              <a:picLocks noChangeAspect="1"/>
            </p:cNvPicPr>
            <p:nvPr/>
          </p:nvPicPr>
          <p:blipFill>
            <a:blip r:embed="rId3"/>
            <a:stretch>
              <a:fillRect/>
            </a:stretch>
          </p:blipFill>
          <p:spPr>
            <a:xfrm>
              <a:off x="2602350" y="1859581"/>
              <a:ext cx="470438" cy="470438"/>
            </a:xfrm>
            <a:prstGeom prst="rect">
              <a:avLst/>
            </a:prstGeom>
          </p:spPr>
        </p:pic>
      </p:grpSp>
      <p:grpSp>
        <p:nvGrpSpPr>
          <p:cNvPr id="69" name="Gruppe 68">
            <a:extLst>
              <a:ext uri="{FF2B5EF4-FFF2-40B4-BE49-F238E27FC236}">
                <a16:creationId xmlns:a16="http://schemas.microsoft.com/office/drawing/2014/main" id="{04884285-76F2-3547-B927-4FB0E5936CC6}"/>
              </a:ext>
            </a:extLst>
          </p:cNvPr>
          <p:cNvGrpSpPr/>
          <p:nvPr/>
        </p:nvGrpSpPr>
        <p:grpSpPr>
          <a:xfrm>
            <a:off x="6462861" y="3912484"/>
            <a:ext cx="5082420" cy="2685166"/>
            <a:chOff x="623392" y="1287210"/>
            <a:chExt cx="5082420" cy="2685166"/>
          </a:xfrm>
        </p:grpSpPr>
        <p:sp>
          <p:nvSpPr>
            <p:cNvPr id="70" name="Rektangel 69">
              <a:extLst>
                <a:ext uri="{FF2B5EF4-FFF2-40B4-BE49-F238E27FC236}">
                  <a16:creationId xmlns:a16="http://schemas.microsoft.com/office/drawing/2014/main" id="{723E4FC7-EB1F-C84B-A316-3EF08825F85A}"/>
                </a:ext>
              </a:extLst>
            </p:cNvPr>
            <p:cNvSpPr/>
            <p:nvPr/>
          </p:nvSpPr>
          <p:spPr>
            <a:xfrm>
              <a:off x="623392" y="1831138"/>
              <a:ext cx="5082420" cy="2141238"/>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Det kan være gavnligt at arbejde med sammenhængen mellem skole- og lærlingeforløbet. Det er både elever, undervisere og virksomheder, der har et ansvar for at skabe sammenhængen, men rammerne for at kunne skabe en kobling mellem skole- og lærlingeforløb kan med fordel styrkes. Dette vil både gavne virksomhederne, som vil opnå mere opdateret viden og lærlinge, som får mere ud af deres uddannelse.</a:t>
              </a:r>
            </a:p>
          </p:txBody>
        </p:sp>
        <p:sp>
          <p:nvSpPr>
            <p:cNvPr id="71" name="Rektangel 70">
              <a:extLst>
                <a:ext uri="{FF2B5EF4-FFF2-40B4-BE49-F238E27FC236}">
                  <a16:creationId xmlns:a16="http://schemas.microsoft.com/office/drawing/2014/main" id="{C87930B2-1549-B54D-AFEC-2584CDC81537}"/>
                </a:ext>
              </a:extLst>
            </p:cNvPr>
            <p:cNvSpPr/>
            <p:nvPr/>
          </p:nvSpPr>
          <p:spPr>
            <a:xfrm>
              <a:off x="689896" y="1789802"/>
              <a:ext cx="4860494" cy="358683"/>
            </a:xfrm>
            <a:prstGeom prst="rect">
              <a:avLst/>
            </a:prstGeom>
            <a:solidFill>
              <a:srgbClr val="DB295B"/>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 name="Rektangel 71">
              <a:extLst>
                <a:ext uri="{FF2B5EF4-FFF2-40B4-BE49-F238E27FC236}">
                  <a16:creationId xmlns:a16="http://schemas.microsoft.com/office/drawing/2014/main" id="{6C16536D-23B3-A44A-937E-3F8606829915}"/>
                </a:ext>
              </a:extLst>
            </p:cNvPr>
            <p:cNvSpPr/>
            <p:nvPr/>
          </p:nvSpPr>
          <p:spPr>
            <a:xfrm>
              <a:off x="623392" y="1287210"/>
              <a:ext cx="5082420" cy="736835"/>
            </a:xfrm>
            <a:prstGeom prst="rect">
              <a:avLst/>
            </a:prstGeom>
            <a:solidFill>
              <a:srgbClr val="D48086"/>
            </a:solidFill>
            <a:ln w="12700" cap="flat" cmpd="sng" algn="ctr">
              <a:noFill/>
              <a:prstDash val="solid"/>
              <a:miter lim="800000"/>
            </a:ln>
            <a:effectLst/>
          </p:spPr>
          <p:txBody>
            <a:bodyPr tIns="108000" rtlCol="0" anchor="t" anchorCtr="0"/>
            <a:lstStyle/>
            <a:p>
              <a:pPr lvl="0" algn="ctr">
                <a:defRPr/>
              </a:pP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Sammenhæng ml. skole- og lærlingeforløb</a:t>
              </a:r>
            </a:p>
          </p:txBody>
        </p:sp>
        <p:sp>
          <p:nvSpPr>
            <p:cNvPr id="73" name="Ellipse 72">
              <a:extLst>
                <a:ext uri="{FF2B5EF4-FFF2-40B4-BE49-F238E27FC236}">
                  <a16:creationId xmlns:a16="http://schemas.microsoft.com/office/drawing/2014/main" id="{0C47DCFB-2A26-ED47-9BA5-70BB0E62BB45}"/>
                </a:ext>
              </a:extLst>
            </p:cNvPr>
            <p:cNvSpPr/>
            <p:nvPr/>
          </p:nvSpPr>
          <p:spPr>
            <a:xfrm>
              <a:off x="2702875" y="1707329"/>
              <a:ext cx="858982" cy="857459"/>
            </a:xfrm>
            <a:prstGeom prst="ellipse">
              <a:avLst/>
            </a:prstGeom>
            <a:solidFill>
              <a:srgbClr val="DB29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Ellipse 73">
              <a:extLst>
                <a:ext uri="{FF2B5EF4-FFF2-40B4-BE49-F238E27FC236}">
                  <a16:creationId xmlns:a16="http://schemas.microsoft.com/office/drawing/2014/main" id="{37F0C657-6F2E-DC46-A78C-500250CB4963}"/>
                </a:ext>
              </a:extLst>
            </p:cNvPr>
            <p:cNvSpPr/>
            <p:nvPr/>
          </p:nvSpPr>
          <p:spPr>
            <a:xfrm>
              <a:off x="2810887" y="1814197"/>
              <a:ext cx="642960" cy="643995"/>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Billede 74">
              <a:extLst>
                <a:ext uri="{FF2B5EF4-FFF2-40B4-BE49-F238E27FC236}">
                  <a16:creationId xmlns:a16="http://schemas.microsoft.com/office/drawing/2014/main" id="{537F4E20-6421-3F4A-AAC6-20F0065CC7F1}"/>
                </a:ext>
              </a:extLst>
            </p:cNvPr>
            <p:cNvPicPr>
              <a:picLocks noChangeAspect="1"/>
            </p:cNvPicPr>
            <p:nvPr/>
          </p:nvPicPr>
          <p:blipFill>
            <a:blip r:embed="rId3"/>
            <a:stretch>
              <a:fillRect/>
            </a:stretch>
          </p:blipFill>
          <p:spPr>
            <a:xfrm>
              <a:off x="2875310" y="1859581"/>
              <a:ext cx="470438" cy="470438"/>
            </a:xfrm>
            <a:prstGeom prst="rect">
              <a:avLst/>
            </a:prstGeom>
          </p:spPr>
        </p:pic>
      </p:grpSp>
      <p:grpSp>
        <p:nvGrpSpPr>
          <p:cNvPr id="4" name="Gruppe 3">
            <a:extLst>
              <a:ext uri="{FF2B5EF4-FFF2-40B4-BE49-F238E27FC236}">
                <a16:creationId xmlns:a16="http://schemas.microsoft.com/office/drawing/2014/main" id="{AA744248-69BB-0F44-8067-AF2C28FF9CE0}"/>
              </a:ext>
            </a:extLst>
          </p:cNvPr>
          <p:cNvGrpSpPr/>
          <p:nvPr/>
        </p:nvGrpSpPr>
        <p:grpSpPr>
          <a:xfrm>
            <a:off x="6466997" y="1206461"/>
            <a:ext cx="5066189" cy="2524489"/>
            <a:chOff x="6398757" y="1301997"/>
            <a:chExt cx="5066189" cy="2524489"/>
          </a:xfrm>
        </p:grpSpPr>
        <p:sp>
          <p:nvSpPr>
            <p:cNvPr id="56" name="Rektangel 55">
              <a:extLst>
                <a:ext uri="{FF2B5EF4-FFF2-40B4-BE49-F238E27FC236}">
                  <a16:creationId xmlns:a16="http://schemas.microsoft.com/office/drawing/2014/main" id="{B1229724-BD80-D845-B26A-FB22D4CE729C}"/>
                </a:ext>
              </a:extLst>
            </p:cNvPr>
            <p:cNvSpPr/>
            <p:nvPr/>
          </p:nvSpPr>
          <p:spPr>
            <a:xfrm>
              <a:off x="6398757" y="1845925"/>
              <a:ext cx="5066189" cy="198056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Indfør et dialog- og logbog-værktøj (fx en applikation til smartphones) til samtale mellem elev og virksomhed, der skal gøre det nemmere at følge op på udbyttet af tiden hos virksomheden. Dette vil medvirke, at virksomheder i højere grad ser forløbet som en uddannelse snarere end en vej til billig arbejdskraft. Hvis elevens oplevede udbytte ikke stemmer overens med virksomheden, kan dette skabe grund for samtale om dette. </a:t>
              </a:r>
            </a:p>
          </p:txBody>
        </p:sp>
        <p:sp>
          <p:nvSpPr>
            <p:cNvPr id="57" name="Rektangel 56">
              <a:extLst>
                <a:ext uri="{FF2B5EF4-FFF2-40B4-BE49-F238E27FC236}">
                  <a16:creationId xmlns:a16="http://schemas.microsoft.com/office/drawing/2014/main" id="{8F10B7A2-FDD0-0440-82EC-D9DCACD84855}"/>
                </a:ext>
              </a:extLst>
            </p:cNvPr>
            <p:cNvSpPr/>
            <p:nvPr/>
          </p:nvSpPr>
          <p:spPr>
            <a:xfrm>
              <a:off x="6465262" y="1804589"/>
              <a:ext cx="4844972" cy="358683"/>
            </a:xfrm>
            <a:prstGeom prst="rect">
              <a:avLst/>
            </a:prstGeom>
            <a:solidFill>
              <a:srgbClr val="547282"/>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Rektangel 57">
              <a:extLst>
                <a:ext uri="{FF2B5EF4-FFF2-40B4-BE49-F238E27FC236}">
                  <a16:creationId xmlns:a16="http://schemas.microsoft.com/office/drawing/2014/main" id="{DF893EEE-4C15-0945-A340-A790C8A93C0D}"/>
                </a:ext>
              </a:extLst>
            </p:cNvPr>
            <p:cNvSpPr/>
            <p:nvPr/>
          </p:nvSpPr>
          <p:spPr>
            <a:xfrm>
              <a:off x="6398757" y="1301997"/>
              <a:ext cx="5066189" cy="736835"/>
            </a:xfrm>
            <a:prstGeom prst="rect">
              <a:avLst/>
            </a:prstGeom>
            <a:solidFill>
              <a:srgbClr val="8DA5AD"/>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Værktøj til samtale ml. elev og virksomhed</a:t>
              </a:r>
            </a:p>
          </p:txBody>
        </p:sp>
        <p:sp>
          <p:nvSpPr>
            <p:cNvPr id="59" name="Ellipse 58">
              <a:extLst>
                <a:ext uri="{FF2B5EF4-FFF2-40B4-BE49-F238E27FC236}">
                  <a16:creationId xmlns:a16="http://schemas.microsoft.com/office/drawing/2014/main" id="{45882EDB-3579-6D42-968F-F385E4687DFE}"/>
                </a:ext>
              </a:extLst>
            </p:cNvPr>
            <p:cNvSpPr/>
            <p:nvPr/>
          </p:nvSpPr>
          <p:spPr>
            <a:xfrm>
              <a:off x="8491889" y="1722116"/>
              <a:ext cx="858982" cy="857459"/>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Ellipse 59">
              <a:extLst>
                <a:ext uri="{FF2B5EF4-FFF2-40B4-BE49-F238E27FC236}">
                  <a16:creationId xmlns:a16="http://schemas.microsoft.com/office/drawing/2014/main" id="{CD4643B6-A728-794C-A620-0B136069A113}"/>
                </a:ext>
              </a:extLst>
            </p:cNvPr>
            <p:cNvSpPr/>
            <p:nvPr/>
          </p:nvSpPr>
          <p:spPr>
            <a:xfrm>
              <a:off x="8599901" y="1828984"/>
              <a:ext cx="642960" cy="643995"/>
            </a:xfrm>
            <a:prstGeom prst="ellipse">
              <a:avLst/>
            </a:prstGeom>
            <a:solidFill>
              <a:srgbClr val="8DA5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 name="Billede 75">
              <a:extLst>
                <a:ext uri="{FF2B5EF4-FFF2-40B4-BE49-F238E27FC236}">
                  <a16:creationId xmlns:a16="http://schemas.microsoft.com/office/drawing/2014/main" id="{C89A84D4-D51E-C14E-B1CB-095A8C822E1A}"/>
                </a:ext>
              </a:extLst>
            </p:cNvPr>
            <p:cNvPicPr>
              <a:picLocks noChangeAspect="1"/>
            </p:cNvPicPr>
            <p:nvPr/>
          </p:nvPicPr>
          <p:blipFill>
            <a:blip r:embed="rId4"/>
            <a:stretch>
              <a:fillRect/>
            </a:stretch>
          </p:blipFill>
          <p:spPr>
            <a:xfrm>
              <a:off x="8705831" y="1950775"/>
              <a:ext cx="424794" cy="424794"/>
            </a:xfrm>
            <a:prstGeom prst="rect">
              <a:avLst/>
            </a:prstGeom>
          </p:spPr>
        </p:pic>
      </p:grpSp>
      <p:grpSp>
        <p:nvGrpSpPr>
          <p:cNvPr id="5" name="Gruppe 4">
            <a:extLst>
              <a:ext uri="{FF2B5EF4-FFF2-40B4-BE49-F238E27FC236}">
                <a16:creationId xmlns:a16="http://schemas.microsoft.com/office/drawing/2014/main" id="{B826D5E9-5956-FE45-B65E-D39D2AE2B42A}"/>
              </a:ext>
            </a:extLst>
          </p:cNvPr>
          <p:cNvGrpSpPr/>
          <p:nvPr/>
        </p:nvGrpSpPr>
        <p:grpSpPr>
          <a:xfrm>
            <a:off x="658813" y="3912484"/>
            <a:ext cx="5082420" cy="2670879"/>
            <a:chOff x="727053" y="4008020"/>
            <a:chExt cx="5082420" cy="2670879"/>
          </a:xfrm>
        </p:grpSpPr>
        <p:grpSp>
          <p:nvGrpSpPr>
            <p:cNvPr id="62" name="Gruppe 61">
              <a:extLst>
                <a:ext uri="{FF2B5EF4-FFF2-40B4-BE49-F238E27FC236}">
                  <a16:creationId xmlns:a16="http://schemas.microsoft.com/office/drawing/2014/main" id="{DD142D00-F7A3-7049-86FE-3345CE10C321}"/>
                </a:ext>
              </a:extLst>
            </p:cNvPr>
            <p:cNvGrpSpPr/>
            <p:nvPr/>
          </p:nvGrpSpPr>
          <p:grpSpPr>
            <a:xfrm>
              <a:off x="727053" y="4008020"/>
              <a:ext cx="5082420" cy="2670879"/>
              <a:chOff x="277856" y="1287210"/>
              <a:chExt cx="5082420" cy="2670879"/>
            </a:xfrm>
          </p:grpSpPr>
          <p:sp>
            <p:nvSpPr>
              <p:cNvPr id="63" name="Rektangel 62">
                <a:extLst>
                  <a:ext uri="{FF2B5EF4-FFF2-40B4-BE49-F238E27FC236}">
                    <a16:creationId xmlns:a16="http://schemas.microsoft.com/office/drawing/2014/main" id="{82BB40BA-C13E-3F44-AD45-6B081909CC9E}"/>
                  </a:ext>
                </a:extLst>
              </p:cNvPr>
              <p:cNvSpPr/>
              <p:nvPr/>
            </p:nvSpPr>
            <p:spPr>
              <a:xfrm>
                <a:off x="277856" y="1831138"/>
                <a:ext cx="5082420" cy="212695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lnSpc>
                    <a:spcPct val="94000"/>
                  </a:lnSpc>
                  <a:spcAft>
                    <a:spcPts val="800"/>
                  </a:spcAft>
                  <a:buClr>
                    <a:srgbClr val="C7CECB"/>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Virksomheder kan med fordel inddrages tidligt på grundforløbet med nogle besøgsdage, hvor de kan fortælle nystartede elever om hverdagen på arbejdsmarkedet, og hvad de kræver af deres medarbejdere.  </a:t>
                </a:r>
              </a:p>
              <a:p>
                <a:pPr lvl="0">
                  <a:lnSpc>
                    <a:spcPct val="94000"/>
                  </a:lnSpc>
                  <a:spcAft>
                    <a:spcPts val="800"/>
                  </a:spcAft>
                  <a:buClr>
                    <a:srgbClr val="C7CECB"/>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Her kan man med fordel have fokus på, at virksomhederne også inviterer nuværende lærling(e), som eleverne kan spejle sig selv i. </a:t>
                </a:r>
              </a:p>
            </p:txBody>
          </p:sp>
          <p:sp>
            <p:nvSpPr>
              <p:cNvPr id="64" name="Rektangel 63">
                <a:extLst>
                  <a:ext uri="{FF2B5EF4-FFF2-40B4-BE49-F238E27FC236}">
                    <a16:creationId xmlns:a16="http://schemas.microsoft.com/office/drawing/2014/main" id="{010C47A4-F205-7C4E-9B06-1C4CD0CA9F42}"/>
                  </a:ext>
                </a:extLst>
              </p:cNvPr>
              <p:cNvSpPr/>
              <p:nvPr/>
            </p:nvSpPr>
            <p:spPr>
              <a:xfrm>
                <a:off x="359448" y="1789802"/>
                <a:ext cx="4860494" cy="358683"/>
              </a:xfrm>
              <a:prstGeom prst="rect">
                <a:avLst/>
              </a:prstGeom>
              <a:solidFill>
                <a:srgbClr val="D48086"/>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 name="Rektangel 64">
                <a:extLst>
                  <a:ext uri="{FF2B5EF4-FFF2-40B4-BE49-F238E27FC236}">
                    <a16:creationId xmlns:a16="http://schemas.microsoft.com/office/drawing/2014/main" id="{FDB6A609-FFB7-7547-B267-E04C032145EE}"/>
                  </a:ext>
                </a:extLst>
              </p:cNvPr>
              <p:cNvSpPr/>
              <p:nvPr/>
            </p:nvSpPr>
            <p:spPr>
              <a:xfrm>
                <a:off x="277856" y="1287210"/>
                <a:ext cx="5082420" cy="736835"/>
              </a:xfrm>
              <a:prstGeom prst="rect">
                <a:avLst/>
              </a:prstGeom>
              <a:solidFill>
                <a:srgbClr val="E7BBBB"/>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Inddrag virksomheder på skolerne</a:t>
                </a:r>
              </a:p>
            </p:txBody>
          </p:sp>
          <p:sp>
            <p:nvSpPr>
              <p:cNvPr id="66" name="Ellipse 65">
                <a:extLst>
                  <a:ext uri="{FF2B5EF4-FFF2-40B4-BE49-F238E27FC236}">
                    <a16:creationId xmlns:a16="http://schemas.microsoft.com/office/drawing/2014/main" id="{E1F8C8DF-2E0D-284A-BF70-25AB633FD799}"/>
                  </a:ext>
                </a:extLst>
              </p:cNvPr>
              <p:cNvSpPr/>
              <p:nvPr/>
            </p:nvSpPr>
            <p:spPr>
              <a:xfrm>
                <a:off x="2416268" y="1707329"/>
                <a:ext cx="858982" cy="857459"/>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Ellipse 66">
                <a:extLst>
                  <a:ext uri="{FF2B5EF4-FFF2-40B4-BE49-F238E27FC236}">
                    <a16:creationId xmlns:a16="http://schemas.microsoft.com/office/drawing/2014/main" id="{9D7B1C7C-DAB9-5C40-8FC3-7C916F087EDF}"/>
                  </a:ext>
                </a:extLst>
              </p:cNvPr>
              <p:cNvSpPr/>
              <p:nvPr/>
            </p:nvSpPr>
            <p:spPr>
              <a:xfrm>
                <a:off x="2524280" y="1814197"/>
                <a:ext cx="642960" cy="643995"/>
              </a:xfrm>
              <a:prstGeom prst="ellipse">
                <a:avLst/>
              </a:prstGeom>
              <a:solidFill>
                <a:srgbClr val="E7BB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77" name="Billede 76">
              <a:extLst>
                <a:ext uri="{FF2B5EF4-FFF2-40B4-BE49-F238E27FC236}">
                  <a16:creationId xmlns:a16="http://schemas.microsoft.com/office/drawing/2014/main" id="{BEE08A6D-4F72-2D4F-9BAC-928A354BAB9F}"/>
                </a:ext>
              </a:extLst>
            </p:cNvPr>
            <p:cNvPicPr>
              <a:picLocks noChangeAspect="1"/>
            </p:cNvPicPr>
            <p:nvPr/>
          </p:nvPicPr>
          <p:blipFill>
            <a:blip r:embed="rId5"/>
            <a:stretch>
              <a:fillRect/>
            </a:stretch>
          </p:blipFill>
          <p:spPr>
            <a:xfrm>
              <a:off x="3095559" y="4624923"/>
              <a:ext cx="425906" cy="425906"/>
            </a:xfrm>
            <a:prstGeom prst="rect">
              <a:avLst/>
            </a:prstGeom>
          </p:spPr>
        </p:pic>
      </p:grpSp>
      <p:sp>
        <p:nvSpPr>
          <p:cNvPr id="36" name="Pladsholder til slidenummer 2">
            <a:extLst>
              <a:ext uri="{FF2B5EF4-FFF2-40B4-BE49-F238E27FC236}">
                <a16:creationId xmlns:a16="http://schemas.microsoft.com/office/drawing/2014/main" id="{17215CC6-9940-8240-AF96-6FB908EE9A99}"/>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A371222-8F63-400B-B275-E14F1A0F930A}" type="slidenum">
              <a:rPr lang="da-DK" sz="1100" smtClean="0">
                <a:solidFill>
                  <a:schemeClr val="tx1">
                    <a:lumMod val="75000"/>
                    <a:lumOff val="25000"/>
                  </a:schemeClr>
                </a:solidFill>
              </a:rPr>
              <a:pPr algn="ctr"/>
              <a:t>3</a:t>
            </a:fld>
            <a:endParaRPr lang="da-DK" sz="1100" dirty="0">
              <a:solidFill>
                <a:schemeClr val="tx1">
                  <a:lumMod val="75000"/>
                  <a:lumOff val="25000"/>
                </a:schemeClr>
              </a:solidFill>
            </a:endParaRPr>
          </a:p>
        </p:txBody>
      </p:sp>
      <p:pic>
        <p:nvPicPr>
          <p:cNvPr id="43" name="Billede 42">
            <a:extLst>
              <a:ext uri="{FF2B5EF4-FFF2-40B4-BE49-F238E27FC236}">
                <a16:creationId xmlns:a16="http://schemas.microsoft.com/office/drawing/2014/main" id="{AFFE1819-CE5F-F94B-9123-E90C12F914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67902" y="486183"/>
            <a:ext cx="699910" cy="406400"/>
          </a:xfrm>
          <a:prstGeom prst="rect">
            <a:avLst/>
          </a:prstGeom>
        </p:spPr>
      </p:pic>
    </p:spTree>
    <p:extLst>
      <p:ext uri="{BB962C8B-B14F-4D97-AF65-F5344CB8AC3E}">
        <p14:creationId xmlns:p14="http://schemas.microsoft.com/office/powerpoint/2010/main" val="81404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r>
              <a:rPr lang="da-DK" b="0" dirty="0"/>
              <a:t>Indsatser til reduktion af frafald og fastholdelse af elever</a:t>
            </a:r>
            <a:endParaRPr lang="da-DK" b="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fontAlgn="t">
              <a:defRPr/>
            </a:pPr>
            <a:r>
              <a:rPr lang="da-DK"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INDSATSKATALOG: TRANSPORTERHVERVETS UDDANNELSER</a:t>
            </a:r>
          </a:p>
        </p:txBody>
      </p:sp>
      <p:grpSp>
        <p:nvGrpSpPr>
          <p:cNvPr id="3" name="Gruppe 2">
            <a:extLst>
              <a:ext uri="{FF2B5EF4-FFF2-40B4-BE49-F238E27FC236}">
                <a16:creationId xmlns:a16="http://schemas.microsoft.com/office/drawing/2014/main" id="{0B992274-3C69-0D4E-87DC-8FA805209538}"/>
              </a:ext>
            </a:extLst>
          </p:cNvPr>
          <p:cNvGrpSpPr/>
          <p:nvPr/>
        </p:nvGrpSpPr>
        <p:grpSpPr>
          <a:xfrm>
            <a:off x="658813" y="1206461"/>
            <a:ext cx="5087289" cy="2524489"/>
            <a:chOff x="272987" y="1287210"/>
            <a:chExt cx="5087289" cy="2524489"/>
          </a:xfrm>
        </p:grpSpPr>
        <p:sp>
          <p:nvSpPr>
            <p:cNvPr id="37" name="Rektangel 36">
              <a:extLst>
                <a:ext uri="{FF2B5EF4-FFF2-40B4-BE49-F238E27FC236}">
                  <a16:creationId xmlns:a16="http://schemas.microsoft.com/office/drawing/2014/main" id="{BAEDA02B-FF18-B74D-85C9-5E4E6EE7E916}"/>
                </a:ext>
              </a:extLst>
            </p:cNvPr>
            <p:cNvSpPr/>
            <p:nvPr/>
          </p:nvSpPr>
          <p:spPr>
            <a:xfrm>
              <a:off x="272987" y="1831138"/>
              <a:ext cx="5087289" cy="198056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Fasthold engagement blandt lærerne ved at skabe en kultur, hvor det at være den bedste og mest populære underviser og den eleverne går til, er noget der efterstræbes. Derudover vil det være gavnligt, at der sigtes efter en kultur, hvor underviserne i højere grad har fokus på at spille hinanden gode, sørge for at anerkende hinandens undervisning og herunder dele feedback fra elever med hinanden. </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Rektangel 37">
              <a:extLst>
                <a:ext uri="{FF2B5EF4-FFF2-40B4-BE49-F238E27FC236}">
                  <a16:creationId xmlns:a16="http://schemas.microsoft.com/office/drawing/2014/main" id="{7B10882A-31D1-364C-A83F-9135F7E4EF89}"/>
                </a:ext>
              </a:extLst>
            </p:cNvPr>
            <p:cNvSpPr/>
            <p:nvPr/>
          </p:nvSpPr>
          <p:spPr>
            <a:xfrm>
              <a:off x="354792" y="1789802"/>
              <a:ext cx="4865150" cy="358683"/>
            </a:xfrm>
            <a:prstGeom prst="rect">
              <a:avLst/>
            </a:prstGeom>
            <a:solidFill>
              <a:srgbClr val="004B60"/>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Rektangel 38">
              <a:extLst>
                <a:ext uri="{FF2B5EF4-FFF2-40B4-BE49-F238E27FC236}">
                  <a16:creationId xmlns:a16="http://schemas.microsoft.com/office/drawing/2014/main" id="{B0231A8D-E312-3549-8D0A-50C15B67B758}"/>
                </a:ext>
              </a:extLst>
            </p:cNvPr>
            <p:cNvSpPr/>
            <p:nvPr/>
          </p:nvSpPr>
          <p:spPr>
            <a:xfrm>
              <a:off x="272987" y="1287210"/>
              <a:ext cx="5087289" cy="736835"/>
            </a:xfrm>
            <a:prstGeom prst="rect">
              <a:avLst/>
            </a:prstGeom>
            <a:solidFill>
              <a:srgbClr val="547282"/>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Anerkend og værdsæt den gode underviser</a:t>
              </a:r>
            </a:p>
          </p:txBody>
        </p:sp>
        <p:sp>
          <p:nvSpPr>
            <p:cNvPr id="40" name="Ellipse 39">
              <a:extLst>
                <a:ext uri="{FF2B5EF4-FFF2-40B4-BE49-F238E27FC236}">
                  <a16:creationId xmlns:a16="http://schemas.microsoft.com/office/drawing/2014/main" id="{BA79FAAA-8DE5-8944-B29F-B08AD1B3D31E}"/>
                </a:ext>
              </a:extLst>
            </p:cNvPr>
            <p:cNvSpPr/>
            <p:nvPr/>
          </p:nvSpPr>
          <p:spPr>
            <a:xfrm>
              <a:off x="2416267" y="1707329"/>
              <a:ext cx="858982" cy="857459"/>
            </a:xfrm>
            <a:prstGeom prst="ellipse">
              <a:avLst/>
            </a:prstGeom>
            <a:solidFill>
              <a:srgbClr val="004B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A474BB6A-466D-B642-983A-CC55621E06D9}"/>
                </a:ext>
              </a:extLst>
            </p:cNvPr>
            <p:cNvSpPr/>
            <p:nvPr/>
          </p:nvSpPr>
          <p:spPr>
            <a:xfrm>
              <a:off x="2524279" y="1814197"/>
              <a:ext cx="642960" cy="643995"/>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Billede 41">
              <a:extLst>
                <a:ext uri="{FF2B5EF4-FFF2-40B4-BE49-F238E27FC236}">
                  <a16:creationId xmlns:a16="http://schemas.microsoft.com/office/drawing/2014/main" id="{7396CCA7-991A-AF47-BA1A-E9AFB8A3C143}"/>
                </a:ext>
              </a:extLst>
            </p:cNvPr>
            <p:cNvPicPr>
              <a:picLocks noChangeAspect="1"/>
            </p:cNvPicPr>
            <p:nvPr/>
          </p:nvPicPr>
          <p:blipFill>
            <a:blip r:embed="rId3"/>
            <a:stretch>
              <a:fillRect/>
            </a:stretch>
          </p:blipFill>
          <p:spPr>
            <a:xfrm>
              <a:off x="2588702" y="1859581"/>
              <a:ext cx="470438" cy="470438"/>
            </a:xfrm>
            <a:prstGeom prst="rect">
              <a:avLst/>
            </a:prstGeom>
          </p:spPr>
        </p:pic>
      </p:grpSp>
      <p:grpSp>
        <p:nvGrpSpPr>
          <p:cNvPr id="69" name="Gruppe 68">
            <a:extLst>
              <a:ext uri="{FF2B5EF4-FFF2-40B4-BE49-F238E27FC236}">
                <a16:creationId xmlns:a16="http://schemas.microsoft.com/office/drawing/2014/main" id="{04884285-76F2-3547-B927-4FB0E5936CC6}"/>
              </a:ext>
            </a:extLst>
          </p:cNvPr>
          <p:cNvGrpSpPr/>
          <p:nvPr/>
        </p:nvGrpSpPr>
        <p:grpSpPr>
          <a:xfrm>
            <a:off x="6449212" y="3912484"/>
            <a:ext cx="5083975" cy="2685166"/>
            <a:chOff x="623391" y="1287210"/>
            <a:chExt cx="5083975" cy="2685166"/>
          </a:xfrm>
        </p:grpSpPr>
        <p:sp>
          <p:nvSpPr>
            <p:cNvPr id="70" name="Rektangel 69">
              <a:extLst>
                <a:ext uri="{FF2B5EF4-FFF2-40B4-BE49-F238E27FC236}">
                  <a16:creationId xmlns:a16="http://schemas.microsoft.com/office/drawing/2014/main" id="{723E4FC7-EB1F-C84B-A316-3EF08825F85A}"/>
                </a:ext>
              </a:extLst>
            </p:cNvPr>
            <p:cNvSpPr/>
            <p:nvPr/>
          </p:nvSpPr>
          <p:spPr>
            <a:xfrm>
              <a:off x="623391" y="1831138"/>
              <a:ext cx="5083975" cy="2141238"/>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lnSpc>
                  <a:spcPct val="94000"/>
                </a:lnSpc>
                <a:spcAft>
                  <a:spcPts val="800"/>
                </a:spcAft>
                <a:buClr>
                  <a:srgbClr val="003755"/>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Ved uddannelsesstart kan hver klasse med fordel i fællesskab mellem undervisere og elever opsætte et klart og tydeligt regelsæt for, hvordan man opfører sig i klassen, og hvilke forventninger man både som underviser og elev kan tillade sig at have til hinanden.</a:t>
              </a:r>
            </a:p>
            <a:p>
              <a:pPr lvl="0">
                <a:lnSpc>
                  <a:spcPct val="94000"/>
                </a:lnSpc>
                <a:spcAft>
                  <a:spcPts val="800"/>
                </a:spcAft>
                <a:buClr>
                  <a:srgbClr val="003755"/>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Et konkret tiltag i den forbindelse kan være at indføre mobilfri undervisning for at imødegå problemet med, at elever ikke følger nok med i undervisningen.</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71" name="Rektangel 70">
              <a:extLst>
                <a:ext uri="{FF2B5EF4-FFF2-40B4-BE49-F238E27FC236}">
                  <a16:creationId xmlns:a16="http://schemas.microsoft.com/office/drawing/2014/main" id="{C87930B2-1549-B54D-AFEC-2584CDC81537}"/>
                </a:ext>
              </a:extLst>
            </p:cNvPr>
            <p:cNvSpPr/>
            <p:nvPr/>
          </p:nvSpPr>
          <p:spPr>
            <a:xfrm>
              <a:off x="689895" y="1789802"/>
              <a:ext cx="4861981" cy="358683"/>
            </a:xfrm>
            <a:prstGeom prst="rect">
              <a:avLst/>
            </a:prstGeom>
            <a:solidFill>
              <a:srgbClr val="DB295B"/>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2" name="Rektangel 71">
              <a:extLst>
                <a:ext uri="{FF2B5EF4-FFF2-40B4-BE49-F238E27FC236}">
                  <a16:creationId xmlns:a16="http://schemas.microsoft.com/office/drawing/2014/main" id="{6C16536D-23B3-A44A-937E-3F8606829915}"/>
                </a:ext>
              </a:extLst>
            </p:cNvPr>
            <p:cNvSpPr/>
            <p:nvPr/>
          </p:nvSpPr>
          <p:spPr>
            <a:xfrm>
              <a:off x="623391" y="1287210"/>
              <a:ext cx="5083975" cy="736835"/>
            </a:xfrm>
            <a:prstGeom prst="rect">
              <a:avLst/>
            </a:prstGeom>
            <a:solidFill>
              <a:srgbClr val="D48086"/>
            </a:solidFill>
            <a:ln w="12700" cap="flat" cmpd="sng" algn="ctr">
              <a:noFill/>
              <a:prstDash val="solid"/>
              <a:miter lim="800000"/>
            </a:ln>
            <a:effectLst/>
          </p:spPr>
          <p:txBody>
            <a:bodyPr tIns="108000" rtlCol="0" anchor="t" anchorCtr="0"/>
            <a:lstStyle/>
            <a:p>
              <a:pPr algn="ctr">
                <a:defRPr/>
              </a:pPr>
              <a:r>
                <a:rPr lang="da-DK" sz="1400" b="1" dirty="0">
                  <a:solidFill>
                    <a:srgbClr val="FFFFFF"/>
                  </a:solidFill>
                  <a:latin typeface="Verdana" panose="020B0604030504040204" pitchFamily="34" charset="0"/>
                  <a:ea typeface="Verdana" panose="020B0604030504040204" pitchFamily="34" charset="0"/>
                  <a:cs typeface="Verdana" panose="020B0604030504040204" pitchFamily="34" charset="0"/>
                </a:rPr>
                <a:t>Klassens lov og mobilfri undervisning </a:t>
              </a:r>
            </a:p>
            <a:p>
              <a:pPr lvl="0" algn="ctr">
                <a:defRPr/>
              </a:pPr>
              <a:endPar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73" name="Ellipse 72">
              <a:extLst>
                <a:ext uri="{FF2B5EF4-FFF2-40B4-BE49-F238E27FC236}">
                  <a16:creationId xmlns:a16="http://schemas.microsoft.com/office/drawing/2014/main" id="{0C47DCFB-2A26-ED47-9BA5-70BB0E62BB45}"/>
                </a:ext>
              </a:extLst>
            </p:cNvPr>
            <p:cNvSpPr/>
            <p:nvPr/>
          </p:nvSpPr>
          <p:spPr>
            <a:xfrm>
              <a:off x="2730171" y="1707329"/>
              <a:ext cx="858982" cy="857459"/>
            </a:xfrm>
            <a:prstGeom prst="ellipse">
              <a:avLst/>
            </a:prstGeom>
            <a:solidFill>
              <a:srgbClr val="DB29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Ellipse 73">
              <a:extLst>
                <a:ext uri="{FF2B5EF4-FFF2-40B4-BE49-F238E27FC236}">
                  <a16:creationId xmlns:a16="http://schemas.microsoft.com/office/drawing/2014/main" id="{37F0C657-6F2E-DC46-A78C-500250CB4963}"/>
                </a:ext>
              </a:extLst>
            </p:cNvPr>
            <p:cNvSpPr/>
            <p:nvPr/>
          </p:nvSpPr>
          <p:spPr>
            <a:xfrm>
              <a:off x="2838183" y="1814197"/>
              <a:ext cx="642960" cy="643995"/>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 name="Billede 74">
              <a:extLst>
                <a:ext uri="{FF2B5EF4-FFF2-40B4-BE49-F238E27FC236}">
                  <a16:creationId xmlns:a16="http://schemas.microsoft.com/office/drawing/2014/main" id="{537F4E20-6421-3F4A-AAC6-20F0065CC7F1}"/>
                </a:ext>
              </a:extLst>
            </p:cNvPr>
            <p:cNvPicPr>
              <a:picLocks noChangeAspect="1"/>
            </p:cNvPicPr>
            <p:nvPr/>
          </p:nvPicPr>
          <p:blipFill>
            <a:blip r:embed="rId3"/>
            <a:stretch>
              <a:fillRect/>
            </a:stretch>
          </p:blipFill>
          <p:spPr>
            <a:xfrm>
              <a:off x="2902606" y="1859581"/>
              <a:ext cx="470438" cy="470438"/>
            </a:xfrm>
            <a:prstGeom prst="rect">
              <a:avLst/>
            </a:prstGeom>
          </p:spPr>
        </p:pic>
      </p:grpSp>
      <p:grpSp>
        <p:nvGrpSpPr>
          <p:cNvPr id="4" name="Gruppe 3">
            <a:extLst>
              <a:ext uri="{FF2B5EF4-FFF2-40B4-BE49-F238E27FC236}">
                <a16:creationId xmlns:a16="http://schemas.microsoft.com/office/drawing/2014/main" id="{AA744248-69BB-0F44-8067-AF2C28FF9CE0}"/>
              </a:ext>
            </a:extLst>
          </p:cNvPr>
          <p:cNvGrpSpPr/>
          <p:nvPr/>
        </p:nvGrpSpPr>
        <p:grpSpPr>
          <a:xfrm>
            <a:off x="6453349" y="1206461"/>
            <a:ext cx="5087289" cy="2524489"/>
            <a:chOff x="6398757" y="1301997"/>
            <a:chExt cx="5087289" cy="2524489"/>
          </a:xfrm>
        </p:grpSpPr>
        <p:sp>
          <p:nvSpPr>
            <p:cNvPr id="56" name="Rektangel 55">
              <a:extLst>
                <a:ext uri="{FF2B5EF4-FFF2-40B4-BE49-F238E27FC236}">
                  <a16:creationId xmlns:a16="http://schemas.microsoft.com/office/drawing/2014/main" id="{B1229724-BD80-D845-B26A-FB22D4CE729C}"/>
                </a:ext>
              </a:extLst>
            </p:cNvPr>
            <p:cNvSpPr/>
            <p:nvPr/>
          </p:nvSpPr>
          <p:spPr>
            <a:xfrm>
              <a:off x="6398757" y="1845925"/>
              <a:ext cx="5087289" cy="1980561"/>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Indfør arbejdsmarkedsforberedelse som en del af undervisningen på grundforløbet. Dette skal imødekomme problemer med lærlinge, som oplever et kulturchok, når de kommer ud på arbejdspladsen. Det skal ligeledes lære eleverne, hvordan man helt basalt begår sig på en arbejdsplads.</a:t>
              </a:r>
            </a:p>
          </p:txBody>
        </p:sp>
        <p:sp>
          <p:nvSpPr>
            <p:cNvPr id="57" name="Rektangel 56">
              <a:extLst>
                <a:ext uri="{FF2B5EF4-FFF2-40B4-BE49-F238E27FC236}">
                  <a16:creationId xmlns:a16="http://schemas.microsoft.com/office/drawing/2014/main" id="{8F10B7A2-FDD0-0440-82EC-D9DCACD84855}"/>
                </a:ext>
              </a:extLst>
            </p:cNvPr>
            <p:cNvSpPr/>
            <p:nvPr/>
          </p:nvSpPr>
          <p:spPr>
            <a:xfrm>
              <a:off x="6465262" y="1804589"/>
              <a:ext cx="4865150" cy="358683"/>
            </a:xfrm>
            <a:prstGeom prst="rect">
              <a:avLst/>
            </a:prstGeom>
            <a:solidFill>
              <a:srgbClr val="547282"/>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Rektangel 57">
              <a:extLst>
                <a:ext uri="{FF2B5EF4-FFF2-40B4-BE49-F238E27FC236}">
                  <a16:creationId xmlns:a16="http://schemas.microsoft.com/office/drawing/2014/main" id="{DF893EEE-4C15-0945-A340-A790C8A93C0D}"/>
                </a:ext>
              </a:extLst>
            </p:cNvPr>
            <p:cNvSpPr/>
            <p:nvPr/>
          </p:nvSpPr>
          <p:spPr>
            <a:xfrm>
              <a:off x="6398757" y="1301997"/>
              <a:ext cx="5087289" cy="736835"/>
            </a:xfrm>
            <a:prstGeom prst="rect">
              <a:avLst/>
            </a:prstGeom>
            <a:solidFill>
              <a:srgbClr val="8DA5AD"/>
            </a:solidFill>
            <a:ln w="12700" cap="flat" cmpd="sng" algn="ctr">
              <a:noFill/>
              <a:prstDash val="solid"/>
              <a:miter lim="800000"/>
            </a:ln>
            <a:effectLst/>
          </p:spPr>
          <p:txBody>
            <a:bodyPr tIns="108000" rtlCol="0" anchor="t" anchorCtr="0"/>
            <a:lstStyle/>
            <a:p>
              <a:pPr algn="ctr"/>
              <a:r>
                <a:rPr lang="da-DK" sz="1400" b="1" dirty="0">
                  <a:solidFill>
                    <a:srgbClr val="FFFFFF"/>
                  </a:solidFill>
                  <a:latin typeface="Verdana" panose="020B0604030504040204" pitchFamily="34" charset="0"/>
                  <a:ea typeface="Verdana" panose="020B0604030504040204" pitchFamily="34" charset="0"/>
                  <a:cs typeface="Verdana" panose="020B0604030504040204" pitchFamily="34" charset="0"/>
                </a:rPr>
                <a:t>Arbejdsmarkedsforberedelse</a:t>
              </a:r>
            </a:p>
          </p:txBody>
        </p:sp>
        <p:sp>
          <p:nvSpPr>
            <p:cNvPr id="59" name="Ellipse 58">
              <a:extLst>
                <a:ext uri="{FF2B5EF4-FFF2-40B4-BE49-F238E27FC236}">
                  <a16:creationId xmlns:a16="http://schemas.microsoft.com/office/drawing/2014/main" id="{45882EDB-3579-6D42-968F-F385E4687DFE}"/>
                </a:ext>
              </a:extLst>
            </p:cNvPr>
            <p:cNvSpPr/>
            <p:nvPr/>
          </p:nvSpPr>
          <p:spPr>
            <a:xfrm>
              <a:off x="8505537" y="1722116"/>
              <a:ext cx="858982" cy="857459"/>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Ellipse 59">
              <a:extLst>
                <a:ext uri="{FF2B5EF4-FFF2-40B4-BE49-F238E27FC236}">
                  <a16:creationId xmlns:a16="http://schemas.microsoft.com/office/drawing/2014/main" id="{CD4643B6-A728-794C-A620-0B136069A113}"/>
                </a:ext>
              </a:extLst>
            </p:cNvPr>
            <p:cNvSpPr/>
            <p:nvPr/>
          </p:nvSpPr>
          <p:spPr>
            <a:xfrm>
              <a:off x="8613549" y="1828984"/>
              <a:ext cx="642960" cy="643995"/>
            </a:xfrm>
            <a:prstGeom prst="ellipse">
              <a:avLst/>
            </a:prstGeom>
            <a:solidFill>
              <a:srgbClr val="8DA5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 name="Billede 75">
              <a:extLst>
                <a:ext uri="{FF2B5EF4-FFF2-40B4-BE49-F238E27FC236}">
                  <a16:creationId xmlns:a16="http://schemas.microsoft.com/office/drawing/2014/main" id="{C89A84D4-D51E-C14E-B1CB-095A8C822E1A}"/>
                </a:ext>
              </a:extLst>
            </p:cNvPr>
            <p:cNvPicPr>
              <a:picLocks noChangeAspect="1"/>
            </p:cNvPicPr>
            <p:nvPr/>
          </p:nvPicPr>
          <p:blipFill>
            <a:blip r:embed="rId4"/>
            <a:stretch>
              <a:fillRect/>
            </a:stretch>
          </p:blipFill>
          <p:spPr>
            <a:xfrm>
              <a:off x="8719479" y="1950775"/>
              <a:ext cx="424794" cy="424794"/>
            </a:xfrm>
            <a:prstGeom prst="rect">
              <a:avLst/>
            </a:prstGeom>
          </p:spPr>
        </p:pic>
      </p:grpSp>
      <p:grpSp>
        <p:nvGrpSpPr>
          <p:cNvPr id="5" name="Gruppe 4">
            <a:extLst>
              <a:ext uri="{FF2B5EF4-FFF2-40B4-BE49-F238E27FC236}">
                <a16:creationId xmlns:a16="http://schemas.microsoft.com/office/drawing/2014/main" id="{B826D5E9-5956-FE45-B65E-D39D2AE2B42A}"/>
              </a:ext>
            </a:extLst>
          </p:cNvPr>
          <p:cNvGrpSpPr/>
          <p:nvPr/>
        </p:nvGrpSpPr>
        <p:grpSpPr>
          <a:xfrm>
            <a:off x="658813" y="3912484"/>
            <a:ext cx="5082420" cy="2685166"/>
            <a:chOff x="727053" y="4008020"/>
            <a:chExt cx="5082420" cy="2685166"/>
          </a:xfrm>
        </p:grpSpPr>
        <p:grpSp>
          <p:nvGrpSpPr>
            <p:cNvPr id="62" name="Gruppe 61">
              <a:extLst>
                <a:ext uri="{FF2B5EF4-FFF2-40B4-BE49-F238E27FC236}">
                  <a16:creationId xmlns:a16="http://schemas.microsoft.com/office/drawing/2014/main" id="{DD142D00-F7A3-7049-86FE-3345CE10C321}"/>
                </a:ext>
              </a:extLst>
            </p:cNvPr>
            <p:cNvGrpSpPr/>
            <p:nvPr/>
          </p:nvGrpSpPr>
          <p:grpSpPr>
            <a:xfrm>
              <a:off x="727053" y="4008020"/>
              <a:ext cx="5082420" cy="2685166"/>
              <a:chOff x="277856" y="1287210"/>
              <a:chExt cx="5082420" cy="2685166"/>
            </a:xfrm>
          </p:grpSpPr>
          <p:sp>
            <p:nvSpPr>
              <p:cNvPr id="63" name="Rektangel 62">
                <a:extLst>
                  <a:ext uri="{FF2B5EF4-FFF2-40B4-BE49-F238E27FC236}">
                    <a16:creationId xmlns:a16="http://schemas.microsoft.com/office/drawing/2014/main" id="{82BB40BA-C13E-3F44-AD45-6B081909CC9E}"/>
                  </a:ext>
                </a:extLst>
              </p:cNvPr>
              <p:cNvSpPr/>
              <p:nvPr/>
            </p:nvSpPr>
            <p:spPr>
              <a:xfrm>
                <a:off x="277856" y="1831138"/>
                <a:ext cx="5082420" cy="2141238"/>
              </a:xfrm>
              <a:prstGeom prst="rect">
                <a:avLst/>
              </a:prstGeom>
              <a:solidFill>
                <a:sysClr val="window" lastClr="FFFFFF">
                  <a:lumMod val="85000"/>
                  <a:alpha val="53004"/>
                </a:sysClr>
              </a:solidFill>
              <a:ln w="12700" cap="flat" cmpd="sng" algn="ctr">
                <a:noFill/>
                <a:prstDash val="solid"/>
                <a:miter lim="800000"/>
              </a:ln>
              <a:effectLst/>
            </p:spPr>
            <p:txBody>
              <a:bodyPr tIns="792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Undervisernes tilgang til eleverne er central for fastholdelsen. Eleverne må ikke blive behandlet som potentielle ”drop </a:t>
                </a:r>
                <a:r>
                  <a:rPr lang="da-DK" sz="1100" kern="0" dirty="0" err="1">
                    <a:solidFill>
                      <a:srgbClr val="004B60"/>
                    </a:solidFill>
                    <a:latin typeface="Verdana" panose="020B0604030504040204" pitchFamily="34" charset="0"/>
                    <a:ea typeface="Verdana" panose="020B0604030504040204" pitchFamily="34" charset="0"/>
                    <a:cs typeface="Verdana" panose="020B0604030504040204" pitchFamily="34" charset="0"/>
                  </a:rPr>
                  <a:t>outs</a:t>
                </a: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 når de starter på uddannelsen. Undervisere og ledelsen har et ansvar for at gøre plads til kvinder på uddannelserne. Måden der tales til og om kvinder på uddannelserne har en betydning for fastholdelsen heraf.</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Differentiering af undervisningen og ekstraopgaver vil motivere hurtige elever og undgå unødvendig spiltid og frustration.</a:t>
                </a:r>
              </a:p>
            </p:txBody>
          </p:sp>
          <p:sp>
            <p:nvSpPr>
              <p:cNvPr id="64" name="Rektangel 63">
                <a:extLst>
                  <a:ext uri="{FF2B5EF4-FFF2-40B4-BE49-F238E27FC236}">
                    <a16:creationId xmlns:a16="http://schemas.microsoft.com/office/drawing/2014/main" id="{010C47A4-F205-7C4E-9B06-1C4CD0CA9F42}"/>
                  </a:ext>
                </a:extLst>
              </p:cNvPr>
              <p:cNvSpPr/>
              <p:nvPr/>
            </p:nvSpPr>
            <p:spPr>
              <a:xfrm>
                <a:off x="359448" y="1789802"/>
                <a:ext cx="4860494" cy="358683"/>
              </a:xfrm>
              <a:prstGeom prst="rect">
                <a:avLst/>
              </a:prstGeom>
              <a:solidFill>
                <a:srgbClr val="D48086"/>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5" name="Rektangel 64">
                <a:extLst>
                  <a:ext uri="{FF2B5EF4-FFF2-40B4-BE49-F238E27FC236}">
                    <a16:creationId xmlns:a16="http://schemas.microsoft.com/office/drawing/2014/main" id="{FDB6A609-FFB7-7547-B267-E04C032145EE}"/>
                  </a:ext>
                </a:extLst>
              </p:cNvPr>
              <p:cNvSpPr/>
              <p:nvPr/>
            </p:nvSpPr>
            <p:spPr>
              <a:xfrm>
                <a:off x="277856" y="1287210"/>
                <a:ext cx="5082420" cy="736835"/>
              </a:xfrm>
              <a:prstGeom prst="rect">
                <a:avLst/>
              </a:prstGeom>
              <a:solidFill>
                <a:srgbClr val="E7BBBB"/>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Undervisernes arbejde med og tilgang til elever </a:t>
                </a:r>
              </a:p>
            </p:txBody>
          </p:sp>
          <p:sp>
            <p:nvSpPr>
              <p:cNvPr id="66" name="Ellipse 65">
                <a:extLst>
                  <a:ext uri="{FF2B5EF4-FFF2-40B4-BE49-F238E27FC236}">
                    <a16:creationId xmlns:a16="http://schemas.microsoft.com/office/drawing/2014/main" id="{E1F8C8DF-2E0D-284A-BF70-25AB633FD799}"/>
                  </a:ext>
                </a:extLst>
              </p:cNvPr>
              <p:cNvSpPr/>
              <p:nvPr/>
            </p:nvSpPr>
            <p:spPr>
              <a:xfrm>
                <a:off x="2416267" y="1707329"/>
                <a:ext cx="858982" cy="857459"/>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Ellipse 66">
                <a:extLst>
                  <a:ext uri="{FF2B5EF4-FFF2-40B4-BE49-F238E27FC236}">
                    <a16:creationId xmlns:a16="http://schemas.microsoft.com/office/drawing/2014/main" id="{9D7B1C7C-DAB9-5C40-8FC3-7C916F087EDF}"/>
                  </a:ext>
                </a:extLst>
              </p:cNvPr>
              <p:cNvSpPr/>
              <p:nvPr/>
            </p:nvSpPr>
            <p:spPr>
              <a:xfrm>
                <a:off x="2524279" y="1814197"/>
                <a:ext cx="642960" cy="643995"/>
              </a:xfrm>
              <a:prstGeom prst="ellipse">
                <a:avLst/>
              </a:prstGeom>
              <a:solidFill>
                <a:srgbClr val="E7BBB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77" name="Billede 76">
              <a:extLst>
                <a:ext uri="{FF2B5EF4-FFF2-40B4-BE49-F238E27FC236}">
                  <a16:creationId xmlns:a16="http://schemas.microsoft.com/office/drawing/2014/main" id="{BEE08A6D-4F72-2D4F-9BAC-928A354BAB9F}"/>
                </a:ext>
              </a:extLst>
            </p:cNvPr>
            <p:cNvPicPr>
              <a:picLocks noChangeAspect="1"/>
            </p:cNvPicPr>
            <p:nvPr/>
          </p:nvPicPr>
          <p:blipFill>
            <a:blip r:embed="rId5"/>
            <a:stretch>
              <a:fillRect/>
            </a:stretch>
          </p:blipFill>
          <p:spPr>
            <a:xfrm>
              <a:off x="3095558" y="4624923"/>
              <a:ext cx="425906" cy="425906"/>
            </a:xfrm>
            <a:prstGeom prst="rect">
              <a:avLst/>
            </a:prstGeom>
          </p:spPr>
        </p:pic>
      </p:grpSp>
      <p:sp>
        <p:nvSpPr>
          <p:cNvPr id="36" name="Pladsholder til slidenummer 2">
            <a:extLst>
              <a:ext uri="{FF2B5EF4-FFF2-40B4-BE49-F238E27FC236}">
                <a16:creationId xmlns:a16="http://schemas.microsoft.com/office/drawing/2014/main" id="{FBFDABCE-5A35-E046-BF59-181177E7DDE0}"/>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A371222-8F63-400B-B275-E14F1A0F930A}" type="slidenum">
              <a:rPr lang="da-DK" sz="1100" smtClean="0">
                <a:solidFill>
                  <a:schemeClr val="tx1">
                    <a:lumMod val="75000"/>
                    <a:lumOff val="25000"/>
                  </a:schemeClr>
                </a:solidFill>
              </a:rPr>
              <a:pPr algn="ctr"/>
              <a:t>4</a:t>
            </a:fld>
            <a:endParaRPr lang="da-DK" sz="1100" dirty="0">
              <a:solidFill>
                <a:schemeClr val="tx1">
                  <a:lumMod val="75000"/>
                  <a:lumOff val="25000"/>
                </a:schemeClr>
              </a:solidFill>
            </a:endParaRPr>
          </a:p>
        </p:txBody>
      </p:sp>
      <p:pic>
        <p:nvPicPr>
          <p:cNvPr id="43" name="Billede 42">
            <a:extLst>
              <a:ext uri="{FF2B5EF4-FFF2-40B4-BE49-F238E27FC236}">
                <a16:creationId xmlns:a16="http://schemas.microsoft.com/office/drawing/2014/main" id="{4678A71E-B671-E34D-97D9-7308E51480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67902" y="486183"/>
            <a:ext cx="699910" cy="406400"/>
          </a:xfrm>
          <a:prstGeom prst="rect">
            <a:avLst/>
          </a:prstGeom>
        </p:spPr>
      </p:pic>
    </p:spTree>
    <p:extLst>
      <p:ext uri="{BB962C8B-B14F-4D97-AF65-F5344CB8AC3E}">
        <p14:creationId xmlns:p14="http://schemas.microsoft.com/office/powerpoint/2010/main" val="183386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A371222-8F63-400B-B275-E14F1A0F930A}" type="slidenum">
              <a:rPr lang="da-DK" sz="1100" smtClean="0">
                <a:solidFill>
                  <a:schemeClr val="tx1">
                    <a:lumMod val="75000"/>
                    <a:lumOff val="25000"/>
                  </a:schemeClr>
                </a:solidFill>
              </a:rPr>
              <a:pPr algn="ctr"/>
              <a:t>5</a:t>
            </a:fld>
            <a:endParaRPr lang="da-DK" sz="1100" dirty="0">
              <a:solidFill>
                <a:schemeClr val="tx1">
                  <a:lumMod val="75000"/>
                  <a:lumOff val="25000"/>
                </a:schemeClr>
              </a:solidFill>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r>
              <a:rPr lang="da-DK" b="0" dirty="0"/>
              <a:t>Indsatser til reduktion af frafald og fastholdelse af elever</a:t>
            </a:r>
            <a:endParaRPr lang="da-DK" b="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fontAlgn="t">
              <a:defRPr/>
            </a:pPr>
            <a:r>
              <a:rPr lang="da-DK"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INDSATSKATALOG: TRANSPORTERHVERVETS UDDANNELSER</a:t>
            </a:r>
          </a:p>
        </p:txBody>
      </p:sp>
      <p:grpSp>
        <p:nvGrpSpPr>
          <p:cNvPr id="2" name="Gruppe 1">
            <a:extLst>
              <a:ext uri="{FF2B5EF4-FFF2-40B4-BE49-F238E27FC236}">
                <a16:creationId xmlns:a16="http://schemas.microsoft.com/office/drawing/2014/main" id="{6F1E8444-BBB7-0445-B711-12B2C32B25CE}"/>
              </a:ext>
            </a:extLst>
          </p:cNvPr>
          <p:cNvGrpSpPr/>
          <p:nvPr/>
        </p:nvGrpSpPr>
        <p:grpSpPr>
          <a:xfrm>
            <a:off x="1059413" y="1216390"/>
            <a:ext cx="2949920" cy="4521188"/>
            <a:chOff x="1327061" y="1655774"/>
            <a:chExt cx="2949920" cy="4521188"/>
          </a:xfrm>
        </p:grpSpPr>
        <p:sp>
          <p:nvSpPr>
            <p:cNvPr id="37" name="Rektangel 36">
              <a:extLst>
                <a:ext uri="{FF2B5EF4-FFF2-40B4-BE49-F238E27FC236}">
                  <a16:creationId xmlns:a16="http://schemas.microsoft.com/office/drawing/2014/main" id="{BAEDA02B-FF18-B74D-85C9-5E4E6EE7E916}"/>
                </a:ext>
              </a:extLst>
            </p:cNvPr>
            <p:cNvSpPr/>
            <p:nvPr/>
          </p:nvSpPr>
          <p:spPr>
            <a:xfrm>
              <a:off x="1327061" y="2453125"/>
              <a:ext cx="2949920" cy="3723837"/>
            </a:xfrm>
            <a:prstGeom prst="rect">
              <a:avLst/>
            </a:prstGeom>
            <a:solidFill>
              <a:sysClr val="window" lastClr="FFFFFF">
                <a:lumMod val="85000"/>
                <a:alpha val="53004"/>
              </a:sysClr>
            </a:solidFill>
            <a:ln w="12700" cap="flat" cmpd="sng" algn="ctr">
              <a:noFill/>
              <a:prstDash val="solid"/>
              <a:miter lim="800000"/>
            </a:ln>
            <a:effectLst/>
          </p:spPr>
          <p:txBody>
            <a:bodyPr tIns="648000" rtlCol="0" anchor="t" anchorCtr="0"/>
            <a:lstStyle/>
            <a:p>
              <a:pPr lvl="0">
                <a:lnSpc>
                  <a:spcPct val="94000"/>
                </a:lnSpc>
                <a:spcAft>
                  <a:spcPts val="800"/>
                </a:spcAft>
                <a:buClr>
                  <a:srgbClr val="003755"/>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En større brug af </a:t>
              </a:r>
              <a:r>
                <a:rPr lang="da-DK" sz="1100" dirty="0" err="1">
                  <a:solidFill>
                    <a:schemeClr val="accent1"/>
                  </a:solidFill>
                  <a:latin typeface="Verdana" panose="020B0604030504040204" pitchFamily="34" charset="0"/>
                  <a:ea typeface="Verdana" panose="020B0604030504040204" pitchFamily="34" charset="0"/>
                  <a:cs typeface="Verdana" panose="020B0604030504040204" pitchFamily="34" charset="0"/>
                </a:rPr>
                <a:t>relaterbare</a:t>
              </a: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 og rollemodeller på uddannelserne vil kunne styrke fastholdelsen. Det gælder i såvel markedsføring af uddannelsen som på skolerne. Lærere kan tage rollen på sig, og det kan ældre elever også. Dygtige elever på hovedforløbet kan fortælle og støtte grundforløbselever om uddannelsen ligesom de kan indgå i supplerende støtte og undervisning som lektiehjælper eller lignende.</a:t>
              </a:r>
            </a:p>
            <a:p>
              <a:pPr lvl="0">
                <a:lnSpc>
                  <a:spcPct val="94000"/>
                </a:lnSpc>
                <a:spcAft>
                  <a:spcPts val="800"/>
                </a:spcAft>
                <a:buClr>
                  <a:srgbClr val="003755"/>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I forhold til at tiltrække flere kvinder til branchen er kvindelige rollemodeller også centralt. </a:t>
              </a:r>
            </a:p>
            <a:p>
              <a:pPr lvl="0">
                <a:lnSpc>
                  <a:spcPct val="94000"/>
                </a:lnSpc>
                <a:spcAft>
                  <a:spcPts val="800"/>
                </a:spcAft>
                <a:buClr>
                  <a:srgbClr val="003755"/>
                </a:buClr>
                <a:defRPr/>
              </a:pPr>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Rektangel 37">
              <a:extLst>
                <a:ext uri="{FF2B5EF4-FFF2-40B4-BE49-F238E27FC236}">
                  <a16:creationId xmlns:a16="http://schemas.microsoft.com/office/drawing/2014/main" id="{7B10882A-31D1-364C-A83F-9135F7E4EF89}"/>
                </a:ext>
              </a:extLst>
            </p:cNvPr>
            <p:cNvSpPr/>
            <p:nvPr/>
          </p:nvSpPr>
          <p:spPr>
            <a:xfrm>
              <a:off x="1393566" y="2411790"/>
              <a:ext cx="2821110" cy="358683"/>
            </a:xfrm>
            <a:prstGeom prst="rect">
              <a:avLst/>
            </a:prstGeom>
            <a:solidFill>
              <a:srgbClr val="004B60"/>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9" name="Rektangel 38">
              <a:extLst>
                <a:ext uri="{FF2B5EF4-FFF2-40B4-BE49-F238E27FC236}">
                  <a16:creationId xmlns:a16="http://schemas.microsoft.com/office/drawing/2014/main" id="{B0231A8D-E312-3549-8D0A-50C15B67B758}"/>
                </a:ext>
              </a:extLst>
            </p:cNvPr>
            <p:cNvSpPr/>
            <p:nvPr/>
          </p:nvSpPr>
          <p:spPr>
            <a:xfrm>
              <a:off x="1327061" y="1655774"/>
              <a:ext cx="2949920" cy="990259"/>
            </a:xfrm>
            <a:prstGeom prst="rect">
              <a:avLst/>
            </a:prstGeom>
            <a:solidFill>
              <a:srgbClr val="547282"/>
            </a:solidFill>
            <a:ln w="12700" cap="flat" cmpd="sng" algn="ctr">
              <a:noFill/>
              <a:prstDash val="solid"/>
              <a:miter lim="800000"/>
            </a:ln>
            <a:effectLst/>
          </p:spPr>
          <p:txBody>
            <a:bodyPr tIns="108000" rtlCol="0" anchor="t" anchorCtr="0"/>
            <a:lstStyle/>
            <a:p>
              <a:pPr marL="0" marR="0" lvl="0" indent="0" algn="ctr" defTabSz="914400" eaLnBrk="1" fontAlgn="auto" latinLnBrk="0" hangingPunct="1">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Større brug af </a:t>
              </a:r>
              <a:r>
                <a:rPr kumimoji="0" lang="da-DK" sz="14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relaterbare</a:t>
              </a:r>
              <a:r>
                <a:rPr kumimoji="0" lang="da-DK" sz="14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rollemodeller</a:t>
              </a:r>
            </a:p>
          </p:txBody>
        </p:sp>
        <p:sp>
          <p:nvSpPr>
            <p:cNvPr id="40" name="Ellipse 39">
              <a:extLst>
                <a:ext uri="{FF2B5EF4-FFF2-40B4-BE49-F238E27FC236}">
                  <a16:creationId xmlns:a16="http://schemas.microsoft.com/office/drawing/2014/main" id="{BA79FAAA-8DE5-8944-B29F-B08AD1B3D31E}"/>
                </a:ext>
              </a:extLst>
            </p:cNvPr>
            <p:cNvSpPr/>
            <p:nvPr/>
          </p:nvSpPr>
          <p:spPr>
            <a:xfrm>
              <a:off x="2403211" y="2209216"/>
              <a:ext cx="858982" cy="857459"/>
            </a:xfrm>
            <a:prstGeom prst="ellipse">
              <a:avLst/>
            </a:prstGeom>
            <a:solidFill>
              <a:srgbClr val="004B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Ellipse 40">
              <a:extLst>
                <a:ext uri="{FF2B5EF4-FFF2-40B4-BE49-F238E27FC236}">
                  <a16:creationId xmlns:a16="http://schemas.microsoft.com/office/drawing/2014/main" id="{A474BB6A-466D-B642-983A-CC55621E06D9}"/>
                </a:ext>
              </a:extLst>
            </p:cNvPr>
            <p:cNvSpPr/>
            <p:nvPr/>
          </p:nvSpPr>
          <p:spPr>
            <a:xfrm>
              <a:off x="2511223" y="2316084"/>
              <a:ext cx="642960" cy="643995"/>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Billede 41">
              <a:extLst>
                <a:ext uri="{FF2B5EF4-FFF2-40B4-BE49-F238E27FC236}">
                  <a16:creationId xmlns:a16="http://schemas.microsoft.com/office/drawing/2014/main" id="{7396CCA7-991A-AF47-BA1A-E9AFB8A3C143}"/>
                </a:ext>
              </a:extLst>
            </p:cNvPr>
            <p:cNvPicPr>
              <a:picLocks noChangeAspect="1"/>
            </p:cNvPicPr>
            <p:nvPr/>
          </p:nvPicPr>
          <p:blipFill>
            <a:blip r:embed="rId3"/>
            <a:stretch>
              <a:fillRect/>
            </a:stretch>
          </p:blipFill>
          <p:spPr>
            <a:xfrm>
              <a:off x="2575646" y="2361468"/>
              <a:ext cx="470438" cy="470438"/>
            </a:xfrm>
            <a:prstGeom prst="rect">
              <a:avLst/>
            </a:prstGeom>
          </p:spPr>
        </p:pic>
      </p:grpSp>
      <p:grpSp>
        <p:nvGrpSpPr>
          <p:cNvPr id="4" name="Gruppe 3">
            <a:extLst>
              <a:ext uri="{FF2B5EF4-FFF2-40B4-BE49-F238E27FC236}">
                <a16:creationId xmlns:a16="http://schemas.microsoft.com/office/drawing/2014/main" id="{0189C7A0-2FDD-714E-99F2-0BB7D10D70CD}"/>
              </a:ext>
            </a:extLst>
          </p:cNvPr>
          <p:cNvGrpSpPr/>
          <p:nvPr/>
        </p:nvGrpSpPr>
        <p:grpSpPr>
          <a:xfrm>
            <a:off x="8168071" y="1216390"/>
            <a:ext cx="2949920" cy="4521188"/>
            <a:chOff x="7915019" y="1655774"/>
            <a:chExt cx="2949920" cy="4521188"/>
          </a:xfrm>
        </p:grpSpPr>
        <p:sp>
          <p:nvSpPr>
            <p:cNvPr id="48" name="Rektangel 47">
              <a:extLst>
                <a:ext uri="{FF2B5EF4-FFF2-40B4-BE49-F238E27FC236}">
                  <a16:creationId xmlns:a16="http://schemas.microsoft.com/office/drawing/2014/main" id="{1CEE48BA-4555-2942-9547-3F1E06AF2F8A}"/>
                </a:ext>
              </a:extLst>
            </p:cNvPr>
            <p:cNvSpPr/>
            <p:nvPr/>
          </p:nvSpPr>
          <p:spPr>
            <a:xfrm>
              <a:off x="7915019" y="2453125"/>
              <a:ext cx="2949920" cy="3723837"/>
            </a:xfrm>
            <a:prstGeom prst="rect">
              <a:avLst/>
            </a:prstGeom>
            <a:solidFill>
              <a:sysClr val="window" lastClr="FFFFFF">
                <a:lumMod val="85000"/>
                <a:alpha val="53004"/>
              </a:sysClr>
            </a:solidFill>
            <a:ln w="12700" cap="flat" cmpd="sng" algn="ctr">
              <a:noFill/>
              <a:prstDash val="solid"/>
              <a:miter lim="800000"/>
            </a:ln>
            <a:effectLst/>
          </p:spPr>
          <p:txBody>
            <a:bodyPr tIns="648000" rtlCol="0" anchor="t" anchorCtr="0"/>
            <a:lstStyle/>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Skolerne kan fra uddannelsens start med fordel gøres en større indsats i at fortælle om uddannelsesforløbet og skabe en større klarhed herom. </a:t>
              </a:r>
            </a:p>
            <a:p>
              <a:pPr lvl="0">
                <a:defRPr/>
              </a:pPr>
              <a:endPar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endParaRPr>
            </a:p>
            <a:p>
              <a:pPr lvl="0">
                <a:defRPr/>
              </a:pPr>
              <a:r>
                <a:rPr lang="da-DK" sz="1100" kern="0" dirty="0">
                  <a:solidFill>
                    <a:srgbClr val="004B60"/>
                  </a:solidFill>
                  <a:latin typeface="Verdana" panose="020B0604030504040204" pitchFamily="34" charset="0"/>
                  <a:ea typeface="Verdana" panose="020B0604030504040204" pitchFamily="34" charset="0"/>
                  <a:cs typeface="Verdana" panose="020B0604030504040204" pitchFamily="34" charset="0"/>
                </a:rPr>
                <a:t>Det gælder både i forhold til at hjælpe eleverne med at opsætte delmål, men også i forhold til at definere, hvad slutmålet med uddannelsen er. </a:t>
              </a:r>
            </a:p>
          </p:txBody>
        </p:sp>
        <p:sp>
          <p:nvSpPr>
            <p:cNvPr id="49" name="Rektangel 48">
              <a:extLst>
                <a:ext uri="{FF2B5EF4-FFF2-40B4-BE49-F238E27FC236}">
                  <a16:creationId xmlns:a16="http://schemas.microsoft.com/office/drawing/2014/main" id="{2BC68053-2754-054A-B9EA-41F6DCC1A899}"/>
                </a:ext>
              </a:extLst>
            </p:cNvPr>
            <p:cNvSpPr/>
            <p:nvPr/>
          </p:nvSpPr>
          <p:spPr>
            <a:xfrm>
              <a:off x="7981524" y="2411790"/>
              <a:ext cx="2821110" cy="358683"/>
            </a:xfrm>
            <a:prstGeom prst="rect">
              <a:avLst/>
            </a:prstGeom>
            <a:solidFill>
              <a:srgbClr val="DC295C"/>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0" name="Rektangel 49">
              <a:extLst>
                <a:ext uri="{FF2B5EF4-FFF2-40B4-BE49-F238E27FC236}">
                  <a16:creationId xmlns:a16="http://schemas.microsoft.com/office/drawing/2014/main" id="{767FD6CE-B47C-164D-8B61-5621FB801751}"/>
                </a:ext>
              </a:extLst>
            </p:cNvPr>
            <p:cNvSpPr/>
            <p:nvPr/>
          </p:nvSpPr>
          <p:spPr>
            <a:xfrm>
              <a:off x="7915019" y="1655774"/>
              <a:ext cx="2949920" cy="990259"/>
            </a:xfrm>
            <a:prstGeom prst="rect">
              <a:avLst/>
            </a:prstGeom>
            <a:solidFill>
              <a:srgbClr val="D48086"/>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Skab klarhed om uddannelsen med delmål</a:t>
              </a:r>
            </a:p>
            <a:p>
              <a:pPr marL="0" marR="0" lvl="0" indent="0" algn="ctr" defTabSz="914400" eaLnBrk="1" fontAlgn="auto" latinLnBrk="0" hangingPunct="1">
                <a:spcBef>
                  <a:spcPts val="0"/>
                </a:spcBef>
                <a:spcAft>
                  <a:spcPts val="0"/>
                </a:spcAft>
                <a:buClrTx/>
                <a:buSzTx/>
                <a:buFontTx/>
                <a:buNone/>
                <a:tabLst/>
                <a:defRPr/>
              </a:pPr>
              <a:endParaRPr kumimoji="0" lang="da-DK" sz="14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 name="Ellipse 50">
              <a:extLst>
                <a:ext uri="{FF2B5EF4-FFF2-40B4-BE49-F238E27FC236}">
                  <a16:creationId xmlns:a16="http://schemas.microsoft.com/office/drawing/2014/main" id="{FE2DD5D8-05DF-7A4B-A39B-4CB921EEE84D}"/>
                </a:ext>
              </a:extLst>
            </p:cNvPr>
            <p:cNvSpPr/>
            <p:nvPr/>
          </p:nvSpPr>
          <p:spPr>
            <a:xfrm>
              <a:off x="8991169" y="2209216"/>
              <a:ext cx="858982" cy="857459"/>
            </a:xfrm>
            <a:prstGeom prst="ellipse">
              <a:avLst/>
            </a:prstGeom>
            <a:solidFill>
              <a:srgbClr val="DC295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Ellipse 51">
              <a:extLst>
                <a:ext uri="{FF2B5EF4-FFF2-40B4-BE49-F238E27FC236}">
                  <a16:creationId xmlns:a16="http://schemas.microsoft.com/office/drawing/2014/main" id="{60FDA4E0-136D-BA41-9CC8-F4F63595F481}"/>
                </a:ext>
              </a:extLst>
            </p:cNvPr>
            <p:cNvSpPr/>
            <p:nvPr/>
          </p:nvSpPr>
          <p:spPr>
            <a:xfrm>
              <a:off x="9099181" y="2316084"/>
              <a:ext cx="642960" cy="643995"/>
            </a:xfrm>
            <a:prstGeom prst="ellipse">
              <a:avLst/>
            </a:prstGeom>
            <a:solidFill>
              <a:srgbClr val="D480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Billede 53">
              <a:extLst>
                <a:ext uri="{FF2B5EF4-FFF2-40B4-BE49-F238E27FC236}">
                  <a16:creationId xmlns:a16="http://schemas.microsoft.com/office/drawing/2014/main" id="{46D797F9-AEC0-DC47-9EDC-64139281EAF9}"/>
                </a:ext>
              </a:extLst>
            </p:cNvPr>
            <p:cNvPicPr>
              <a:picLocks noChangeAspect="1"/>
            </p:cNvPicPr>
            <p:nvPr/>
          </p:nvPicPr>
          <p:blipFill>
            <a:blip r:embed="rId4"/>
            <a:stretch>
              <a:fillRect/>
            </a:stretch>
          </p:blipFill>
          <p:spPr>
            <a:xfrm>
              <a:off x="9220407" y="2427726"/>
              <a:ext cx="425906" cy="425906"/>
            </a:xfrm>
            <a:prstGeom prst="rect">
              <a:avLst/>
            </a:prstGeom>
          </p:spPr>
        </p:pic>
      </p:grpSp>
      <p:grpSp>
        <p:nvGrpSpPr>
          <p:cNvPr id="22" name="Gruppe 21">
            <a:extLst>
              <a:ext uri="{FF2B5EF4-FFF2-40B4-BE49-F238E27FC236}">
                <a16:creationId xmlns:a16="http://schemas.microsoft.com/office/drawing/2014/main" id="{E1CFB7AD-790A-014C-B883-EA6E6CD9E276}"/>
              </a:ext>
            </a:extLst>
          </p:cNvPr>
          <p:cNvGrpSpPr/>
          <p:nvPr/>
        </p:nvGrpSpPr>
        <p:grpSpPr>
          <a:xfrm>
            <a:off x="4607392" y="1216390"/>
            <a:ext cx="2949920" cy="4521188"/>
            <a:chOff x="4613688" y="1655774"/>
            <a:chExt cx="2949920" cy="4521188"/>
          </a:xfrm>
        </p:grpSpPr>
        <p:sp>
          <p:nvSpPr>
            <p:cNvPr id="23" name="Rektangel 22">
              <a:extLst>
                <a:ext uri="{FF2B5EF4-FFF2-40B4-BE49-F238E27FC236}">
                  <a16:creationId xmlns:a16="http://schemas.microsoft.com/office/drawing/2014/main" id="{A0894832-4E52-9B46-95A9-7EB6BF67A023}"/>
                </a:ext>
              </a:extLst>
            </p:cNvPr>
            <p:cNvSpPr/>
            <p:nvPr/>
          </p:nvSpPr>
          <p:spPr>
            <a:xfrm>
              <a:off x="4613688" y="2453125"/>
              <a:ext cx="2949920" cy="3723837"/>
            </a:xfrm>
            <a:prstGeom prst="rect">
              <a:avLst/>
            </a:prstGeom>
            <a:solidFill>
              <a:sysClr val="window" lastClr="FFFFFF">
                <a:lumMod val="85000"/>
                <a:alpha val="53004"/>
              </a:sysClr>
            </a:solidFill>
            <a:ln w="12700" cap="flat" cmpd="sng" algn="ctr">
              <a:noFill/>
              <a:prstDash val="solid"/>
              <a:miter lim="800000"/>
            </a:ln>
            <a:effectLst/>
          </p:spPr>
          <p:txBody>
            <a:bodyPr tIns="648000" rtlCol="0" anchor="t" anchorCtr="0"/>
            <a:lstStyle/>
            <a:p>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Der skal før uddannelsesstart være en bedre afklaring og afstemning af forventninger hos eleven. Eleven skal have en større viden og introduktion til uddannelsen før uddannelsen påbegyndes. Dette vil kunne imødekomme det frafald, som handler om manglende kenskab til og viden om uddannelsen.</a:t>
              </a:r>
            </a:p>
            <a:p>
              <a:endPar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Det er særligt på forgående uddannelsesinstitutioner, jobcentre mm., at indsatser med fordel kan udbygges og forbedres, så eleven ved, hvad hun/han går ind til. </a:t>
              </a:r>
            </a:p>
          </p:txBody>
        </p:sp>
        <p:sp>
          <p:nvSpPr>
            <p:cNvPr id="24" name="Rektangel 23">
              <a:extLst>
                <a:ext uri="{FF2B5EF4-FFF2-40B4-BE49-F238E27FC236}">
                  <a16:creationId xmlns:a16="http://schemas.microsoft.com/office/drawing/2014/main" id="{5A492D54-877D-5343-B940-5D08C6BCC844}"/>
                </a:ext>
              </a:extLst>
            </p:cNvPr>
            <p:cNvSpPr/>
            <p:nvPr/>
          </p:nvSpPr>
          <p:spPr>
            <a:xfrm>
              <a:off x="4680193" y="2411790"/>
              <a:ext cx="2821110" cy="358683"/>
            </a:xfrm>
            <a:prstGeom prst="rect">
              <a:avLst/>
            </a:prstGeom>
            <a:solidFill>
              <a:srgbClr val="547282"/>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Rektangel 24">
              <a:extLst>
                <a:ext uri="{FF2B5EF4-FFF2-40B4-BE49-F238E27FC236}">
                  <a16:creationId xmlns:a16="http://schemas.microsoft.com/office/drawing/2014/main" id="{FD8F1A60-CA15-1E48-9128-3F2D78E645D8}"/>
                </a:ext>
              </a:extLst>
            </p:cNvPr>
            <p:cNvSpPr/>
            <p:nvPr/>
          </p:nvSpPr>
          <p:spPr>
            <a:xfrm>
              <a:off x="4613688" y="1655774"/>
              <a:ext cx="2949920" cy="990259"/>
            </a:xfrm>
            <a:prstGeom prst="rect">
              <a:avLst/>
            </a:prstGeom>
            <a:solidFill>
              <a:srgbClr val="91A1AD"/>
            </a:solidFill>
            <a:ln w="12700" cap="flat" cmpd="sng" algn="ctr">
              <a:noFill/>
              <a:prstDash val="solid"/>
              <a:miter lim="800000"/>
            </a:ln>
            <a:effectLst/>
          </p:spPr>
          <p:txBody>
            <a:bodyPr tIns="108000" rtlCol="0" anchor="t" anchorCtr="0"/>
            <a:lstStyle/>
            <a:p>
              <a:pPr algn="ctr"/>
              <a:r>
                <a:rPr lang="da-DK" sz="1400" b="1" kern="0" dirty="0">
                  <a:solidFill>
                    <a:prstClr val="white"/>
                  </a:solidFill>
                  <a:latin typeface="Verdana" panose="020B0604030504040204" pitchFamily="34" charset="0"/>
                  <a:ea typeface="Verdana" panose="020B0604030504040204" pitchFamily="34" charset="0"/>
                  <a:cs typeface="Verdana" panose="020B0604030504040204" pitchFamily="34" charset="0"/>
                </a:rPr>
                <a:t>Flere og bedre indsatser før uddannelsesstart</a:t>
              </a:r>
            </a:p>
          </p:txBody>
        </p:sp>
        <p:sp>
          <p:nvSpPr>
            <p:cNvPr id="26" name="Ellipse 25">
              <a:extLst>
                <a:ext uri="{FF2B5EF4-FFF2-40B4-BE49-F238E27FC236}">
                  <a16:creationId xmlns:a16="http://schemas.microsoft.com/office/drawing/2014/main" id="{DE7B0B7E-4C24-3F46-BE3B-F5483CA11DB1}"/>
                </a:ext>
              </a:extLst>
            </p:cNvPr>
            <p:cNvSpPr/>
            <p:nvPr/>
          </p:nvSpPr>
          <p:spPr>
            <a:xfrm>
              <a:off x="5689838" y="2209216"/>
              <a:ext cx="858982" cy="857459"/>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Ellipse 26">
              <a:extLst>
                <a:ext uri="{FF2B5EF4-FFF2-40B4-BE49-F238E27FC236}">
                  <a16:creationId xmlns:a16="http://schemas.microsoft.com/office/drawing/2014/main" id="{598443F1-99DB-954A-A6E7-C6B7EB0C9AAA}"/>
                </a:ext>
              </a:extLst>
            </p:cNvPr>
            <p:cNvSpPr/>
            <p:nvPr/>
          </p:nvSpPr>
          <p:spPr>
            <a:xfrm>
              <a:off x="5797850" y="2316084"/>
              <a:ext cx="642960" cy="643995"/>
            </a:xfrm>
            <a:prstGeom prst="ellipse">
              <a:avLst/>
            </a:prstGeom>
            <a:solidFill>
              <a:srgbClr val="91A1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Billede 27">
              <a:extLst>
                <a:ext uri="{FF2B5EF4-FFF2-40B4-BE49-F238E27FC236}">
                  <a16:creationId xmlns:a16="http://schemas.microsoft.com/office/drawing/2014/main" id="{245BC418-252B-7240-91E0-B19C5AA5201E}"/>
                </a:ext>
              </a:extLst>
            </p:cNvPr>
            <p:cNvPicPr>
              <a:picLocks noChangeAspect="1"/>
            </p:cNvPicPr>
            <p:nvPr/>
          </p:nvPicPr>
          <p:blipFill>
            <a:blip r:embed="rId5"/>
            <a:stretch>
              <a:fillRect/>
            </a:stretch>
          </p:blipFill>
          <p:spPr>
            <a:xfrm>
              <a:off x="5906932" y="2433636"/>
              <a:ext cx="424794" cy="424794"/>
            </a:xfrm>
            <a:prstGeom prst="rect">
              <a:avLst/>
            </a:prstGeom>
          </p:spPr>
        </p:pic>
      </p:grpSp>
      <p:pic>
        <p:nvPicPr>
          <p:cNvPr id="29" name="Billede 28">
            <a:extLst>
              <a:ext uri="{FF2B5EF4-FFF2-40B4-BE49-F238E27FC236}">
                <a16:creationId xmlns:a16="http://schemas.microsoft.com/office/drawing/2014/main" id="{D91092C2-BB71-5240-ADDC-642C7BF2CE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67902" y="486183"/>
            <a:ext cx="699910" cy="406400"/>
          </a:xfrm>
          <a:prstGeom prst="rect">
            <a:avLst/>
          </a:prstGeom>
        </p:spPr>
      </p:pic>
    </p:spTree>
    <p:extLst>
      <p:ext uri="{BB962C8B-B14F-4D97-AF65-F5344CB8AC3E}">
        <p14:creationId xmlns:p14="http://schemas.microsoft.com/office/powerpoint/2010/main" val="367255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1831A165-767C-5A45-B2CA-BAC767E2BED0}"/>
              </a:ext>
            </a:extLst>
          </p:cNvPr>
          <p:cNvSpPr/>
          <p:nvPr/>
        </p:nvSpPr>
        <p:spPr>
          <a:xfrm>
            <a:off x="0" y="8801"/>
            <a:ext cx="12192000" cy="3660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0" name="Rektangel 9">
            <a:extLst>
              <a:ext uri="{FF2B5EF4-FFF2-40B4-BE49-F238E27FC236}">
                <a16:creationId xmlns:a16="http://schemas.microsoft.com/office/drawing/2014/main" id="{E7B785A7-EB09-AA45-A326-29ACCFBA64B9}"/>
              </a:ext>
            </a:extLst>
          </p:cNvPr>
          <p:cNvSpPr/>
          <p:nvPr/>
        </p:nvSpPr>
        <p:spPr>
          <a:xfrm>
            <a:off x="0" y="1105686"/>
            <a:ext cx="12192000" cy="57523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050" dirty="0">
              <a:solidFill>
                <a:srgbClr val="1A4B60"/>
              </a:solidFill>
            </a:endParaRPr>
          </a:p>
        </p:txBody>
      </p:sp>
      <p:sp>
        <p:nvSpPr>
          <p:cNvPr id="14" name="Pladsholder til slidenummer 2">
            <a:extLst>
              <a:ext uri="{FF2B5EF4-FFF2-40B4-BE49-F238E27FC236}">
                <a16:creationId xmlns:a16="http://schemas.microsoft.com/office/drawing/2014/main" id="{04F58B2B-B205-5F47-A249-E93BFA5BABDD}"/>
              </a:ext>
            </a:extLst>
          </p:cNvPr>
          <p:cNvSpPr txBox="1">
            <a:spLocks/>
          </p:cNvSpPr>
          <p:nvPr/>
        </p:nvSpPr>
        <p:spPr>
          <a:xfrm>
            <a:off x="78658" y="6381328"/>
            <a:ext cx="447435" cy="365125"/>
          </a:xfrm>
          <a:prstGeom prst="rect">
            <a:avLst/>
          </a:prstGeom>
          <a:noFill/>
          <a:ln>
            <a:noFill/>
          </a:ln>
        </p:spPr>
        <p:txBody>
          <a:bodyPr vert="horz" lIns="91440" tIns="45720" rIns="91440" bIns="45720" rtlCol="0" anchor="ctr"/>
          <a:lstStyle>
            <a:defPPr>
              <a:defRPr lang="da-DK"/>
            </a:defPPr>
            <a:lvl1pPr marL="0" algn="r" defTabSz="914400" rtl="0" eaLnBrk="1" latinLnBrk="0" hangingPunct="1">
              <a:defRPr sz="1400" b="0" kern="1200">
                <a:solidFill>
                  <a:schemeClr val="tx1">
                    <a:tint val="75000"/>
                  </a:schemeClr>
                </a:solidFill>
                <a:latin typeface="Verdana" charset="0"/>
                <a:ea typeface="Verdana" charset="0"/>
                <a:cs typeface="Verdana"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A371222-8F63-400B-B275-E14F1A0F930A}" type="slidenum">
              <a:rPr lang="da-DK" sz="1100" smtClean="0">
                <a:solidFill>
                  <a:schemeClr val="tx1">
                    <a:lumMod val="75000"/>
                    <a:lumOff val="25000"/>
                  </a:schemeClr>
                </a:solidFill>
              </a:rPr>
              <a:pPr algn="ctr"/>
              <a:t>6</a:t>
            </a:fld>
            <a:endParaRPr lang="da-DK" sz="1100" dirty="0">
              <a:solidFill>
                <a:schemeClr val="tx1">
                  <a:lumMod val="75000"/>
                  <a:lumOff val="25000"/>
                </a:schemeClr>
              </a:solidFill>
            </a:endParaRPr>
          </a:p>
        </p:txBody>
      </p:sp>
      <p:sp>
        <p:nvSpPr>
          <p:cNvPr id="16" name="Titel 1">
            <a:extLst>
              <a:ext uri="{FF2B5EF4-FFF2-40B4-BE49-F238E27FC236}">
                <a16:creationId xmlns:a16="http://schemas.microsoft.com/office/drawing/2014/main" id="{99E3E9E9-E44A-2749-A305-FAC859B9FD90}"/>
              </a:ext>
            </a:extLst>
          </p:cNvPr>
          <p:cNvSpPr txBox="1">
            <a:spLocks/>
          </p:cNvSpPr>
          <p:nvPr/>
        </p:nvSpPr>
        <p:spPr>
          <a:xfrm>
            <a:off x="623392" y="380234"/>
            <a:ext cx="10873208" cy="720080"/>
          </a:xfrm>
          <a:prstGeom prst="rect">
            <a:avLst/>
          </a:prstGeom>
        </p:spPr>
        <p:txBody>
          <a:bodyPr vert="horz" wrap="none" lIns="0" tIns="0" rIns="0" bIns="0" rtlCol="0" anchor="ctr" anchorCtr="0">
            <a:normAutofit/>
          </a:bodyPr>
          <a:lstStyle>
            <a:lvl1pPr algn="l" defTabSz="914400" rtl="0" eaLnBrk="1" latinLnBrk="0" hangingPunct="1">
              <a:lnSpc>
                <a:spcPct val="90000"/>
              </a:lnSpc>
              <a:spcBef>
                <a:spcPct val="0"/>
              </a:spcBef>
              <a:buNone/>
              <a:defRPr sz="2400" b="1" kern="1200">
                <a:solidFill>
                  <a:schemeClr val="accent1"/>
                </a:solidFill>
                <a:latin typeface="Verdana" charset="0"/>
                <a:ea typeface="Verdana" charset="0"/>
                <a:cs typeface="Verdana" charset="0"/>
              </a:defRPr>
            </a:lvl1pPr>
          </a:lstStyle>
          <a:p>
            <a:r>
              <a:rPr lang="da-DK" b="0" dirty="0"/>
              <a:t>Indsatser til reduktion af frafald og fastholdelse af elever</a:t>
            </a:r>
            <a:endParaRPr lang="da-DK" b="0" dirty="0">
              <a:solidFill>
                <a:srgbClr val="004B6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Rektangel 19">
            <a:extLst>
              <a:ext uri="{FF2B5EF4-FFF2-40B4-BE49-F238E27FC236}">
                <a16:creationId xmlns:a16="http://schemas.microsoft.com/office/drawing/2014/main" id="{EBAD2A31-93CE-7744-B5F5-AF1CD72FA7B3}"/>
              </a:ext>
            </a:extLst>
          </p:cNvPr>
          <p:cNvSpPr/>
          <p:nvPr/>
        </p:nvSpPr>
        <p:spPr>
          <a:xfrm>
            <a:off x="551146" y="0"/>
            <a:ext cx="5209296" cy="3748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fontAlgn="t">
              <a:defRPr/>
            </a:pPr>
            <a:r>
              <a:rPr lang="da-DK" sz="1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INDSATSKATALOG: TRANSPORTERHVERVETS UDDANNELSER</a:t>
            </a:r>
          </a:p>
        </p:txBody>
      </p:sp>
      <p:grpSp>
        <p:nvGrpSpPr>
          <p:cNvPr id="3" name="Gruppe 2">
            <a:extLst>
              <a:ext uri="{FF2B5EF4-FFF2-40B4-BE49-F238E27FC236}">
                <a16:creationId xmlns:a16="http://schemas.microsoft.com/office/drawing/2014/main" id="{A6097A75-7EE8-3B48-AC2D-F7B8946ED9ED}"/>
              </a:ext>
            </a:extLst>
          </p:cNvPr>
          <p:cNvGrpSpPr/>
          <p:nvPr/>
        </p:nvGrpSpPr>
        <p:grpSpPr>
          <a:xfrm>
            <a:off x="6401542" y="1216390"/>
            <a:ext cx="2949920" cy="4521188"/>
            <a:chOff x="4613688" y="1655774"/>
            <a:chExt cx="2949920" cy="4521188"/>
          </a:xfrm>
        </p:grpSpPr>
        <p:sp>
          <p:nvSpPr>
            <p:cNvPr id="43" name="Rektangel 42">
              <a:extLst>
                <a:ext uri="{FF2B5EF4-FFF2-40B4-BE49-F238E27FC236}">
                  <a16:creationId xmlns:a16="http://schemas.microsoft.com/office/drawing/2014/main" id="{64D7DD63-8A27-E043-87A3-7A05738F9363}"/>
                </a:ext>
              </a:extLst>
            </p:cNvPr>
            <p:cNvSpPr/>
            <p:nvPr/>
          </p:nvSpPr>
          <p:spPr>
            <a:xfrm>
              <a:off x="4613688" y="2453125"/>
              <a:ext cx="2949920" cy="3723837"/>
            </a:xfrm>
            <a:prstGeom prst="rect">
              <a:avLst/>
            </a:prstGeom>
            <a:solidFill>
              <a:sysClr val="window" lastClr="FFFFFF">
                <a:lumMod val="85000"/>
                <a:alpha val="53004"/>
              </a:sysClr>
            </a:solidFill>
            <a:ln w="12700" cap="flat" cmpd="sng" algn="ctr">
              <a:noFill/>
              <a:prstDash val="solid"/>
              <a:miter lim="800000"/>
            </a:ln>
            <a:effectLst/>
          </p:spPr>
          <p:txBody>
            <a:bodyPr tIns="648000" rtlCol="0" anchor="t" anchorCtr="0"/>
            <a:lstStyle/>
            <a:p>
              <a:pPr lvl="0">
                <a:lnSpc>
                  <a:spcPct val="94000"/>
                </a:lnSpc>
                <a:spcAft>
                  <a:spcPts val="800"/>
                </a:spcAft>
                <a:buClr>
                  <a:srgbClr val="003755"/>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Hjælp til lærepladsansøgning er vigtig for elevernes motivation og oplevede støtte fra underviserne. Her kunne man eksempelvis oprette ”lektiecaféer”, der tilbyder hjælp til at lave lærepladsansøgninger. </a:t>
              </a:r>
            </a:p>
            <a:p>
              <a:pPr lvl="0">
                <a:lnSpc>
                  <a:spcPct val="94000"/>
                </a:lnSpc>
                <a:spcAft>
                  <a:spcPts val="800"/>
                </a:spcAft>
                <a:buClr>
                  <a:srgbClr val="003755"/>
                </a:buClr>
                <a:defRPr/>
              </a:pPr>
              <a:r>
                <a:rPr lang="da-DK" sz="1100" dirty="0">
                  <a:solidFill>
                    <a:schemeClr val="accent1"/>
                  </a:solidFill>
                  <a:latin typeface="Verdana" panose="020B0604030504040204" pitchFamily="34" charset="0"/>
                  <a:ea typeface="Verdana" panose="020B0604030504040204" pitchFamily="34" charset="0"/>
                  <a:cs typeface="Verdana" panose="020B0604030504040204" pitchFamily="34" charset="0"/>
                </a:rPr>
                <a:t>Herudover kan samtaleforberedelse også indgå, som kan klæde elever på til at gå til jobsamtale. På den måde kan der skabes et mere understøttende miljø med hjælp til at finde og vinde lærepladser. </a:t>
              </a:r>
            </a:p>
          </p:txBody>
        </p:sp>
        <p:sp>
          <p:nvSpPr>
            <p:cNvPr id="44" name="Rektangel 43">
              <a:extLst>
                <a:ext uri="{FF2B5EF4-FFF2-40B4-BE49-F238E27FC236}">
                  <a16:creationId xmlns:a16="http://schemas.microsoft.com/office/drawing/2014/main" id="{473AAEA6-C316-F845-8C99-F360C68281C5}"/>
                </a:ext>
              </a:extLst>
            </p:cNvPr>
            <p:cNvSpPr/>
            <p:nvPr/>
          </p:nvSpPr>
          <p:spPr>
            <a:xfrm>
              <a:off x="4680193" y="2411790"/>
              <a:ext cx="2821110" cy="358683"/>
            </a:xfrm>
            <a:prstGeom prst="rect">
              <a:avLst/>
            </a:prstGeom>
            <a:solidFill>
              <a:srgbClr val="547282"/>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5" name="Rektangel 44">
              <a:extLst>
                <a:ext uri="{FF2B5EF4-FFF2-40B4-BE49-F238E27FC236}">
                  <a16:creationId xmlns:a16="http://schemas.microsoft.com/office/drawing/2014/main" id="{04EE6FEA-1E64-2048-A8A9-8D67A90B9BA7}"/>
                </a:ext>
              </a:extLst>
            </p:cNvPr>
            <p:cNvSpPr/>
            <p:nvPr/>
          </p:nvSpPr>
          <p:spPr>
            <a:xfrm>
              <a:off x="4613688" y="1655774"/>
              <a:ext cx="2949920" cy="990259"/>
            </a:xfrm>
            <a:prstGeom prst="rect">
              <a:avLst/>
            </a:prstGeom>
            <a:solidFill>
              <a:srgbClr val="91A1AD"/>
            </a:solidFill>
            <a:ln w="12700" cap="flat" cmpd="sng" algn="ctr">
              <a:noFill/>
              <a:prstDash val="solid"/>
              <a:miter lim="800000"/>
            </a:ln>
            <a:effectLst/>
          </p:spPr>
          <p:txBody>
            <a:bodyPr tIns="108000" rtlCol="0" anchor="t" anchorCtr="0"/>
            <a:lstStyle/>
            <a:p>
              <a:pPr lvl="0" algn="ctr">
                <a:defRPr/>
              </a:pPr>
              <a:r>
                <a:rPr lang="da-DK" sz="1400" b="1" dirty="0">
                  <a:solidFill>
                    <a:srgbClr val="FFFFFF"/>
                  </a:solidFill>
                  <a:latin typeface="Verdana" panose="020B0604030504040204" pitchFamily="34" charset="0"/>
                  <a:ea typeface="Verdana" panose="020B0604030504040204" pitchFamily="34" charset="0"/>
                  <a:cs typeface="Verdana" panose="020B0604030504040204" pitchFamily="34" charset="0"/>
                </a:rPr>
                <a:t>Hjælp til lærepladsansøgning</a:t>
              </a:r>
            </a:p>
          </p:txBody>
        </p:sp>
        <p:sp>
          <p:nvSpPr>
            <p:cNvPr id="46" name="Ellipse 45">
              <a:extLst>
                <a:ext uri="{FF2B5EF4-FFF2-40B4-BE49-F238E27FC236}">
                  <a16:creationId xmlns:a16="http://schemas.microsoft.com/office/drawing/2014/main" id="{37378243-982B-7943-8DFE-36E928D97F45}"/>
                </a:ext>
              </a:extLst>
            </p:cNvPr>
            <p:cNvSpPr/>
            <p:nvPr/>
          </p:nvSpPr>
          <p:spPr>
            <a:xfrm>
              <a:off x="5689838" y="2209216"/>
              <a:ext cx="858982" cy="857459"/>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Ellipse 46">
              <a:extLst>
                <a:ext uri="{FF2B5EF4-FFF2-40B4-BE49-F238E27FC236}">
                  <a16:creationId xmlns:a16="http://schemas.microsoft.com/office/drawing/2014/main" id="{4A4CB781-6433-C44C-8C84-34BEFADF7CFD}"/>
                </a:ext>
              </a:extLst>
            </p:cNvPr>
            <p:cNvSpPr/>
            <p:nvPr/>
          </p:nvSpPr>
          <p:spPr>
            <a:xfrm>
              <a:off x="5797850" y="2316084"/>
              <a:ext cx="642960" cy="643995"/>
            </a:xfrm>
            <a:prstGeom prst="ellipse">
              <a:avLst/>
            </a:prstGeom>
            <a:solidFill>
              <a:srgbClr val="91A1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 name="Grafik 29" descr="By">
            <a:extLst>
              <a:ext uri="{FF2B5EF4-FFF2-40B4-BE49-F238E27FC236}">
                <a16:creationId xmlns:a16="http://schemas.microsoft.com/office/drawing/2014/main" id="{A8166621-9C68-F048-82E8-D647B2D63CE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68379" y="1963587"/>
            <a:ext cx="457200" cy="457200"/>
          </a:xfrm>
          <a:prstGeom prst="rect">
            <a:avLst/>
          </a:prstGeom>
        </p:spPr>
      </p:pic>
      <p:grpSp>
        <p:nvGrpSpPr>
          <p:cNvPr id="32" name="Gruppe 31">
            <a:extLst>
              <a:ext uri="{FF2B5EF4-FFF2-40B4-BE49-F238E27FC236}">
                <a16:creationId xmlns:a16="http://schemas.microsoft.com/office/drawing/2014/main" id="{C484673E-560D-7144-800A-8BC26F76E671}"/>
              </a:ext>
            </a:extLst>
          </p:cNvPr>
          <p:cNvGrpSpPr/>
          <p:nvPr/>
        </p:nvGrpSpPr>
        <p:grpSpPr>
          <a:xfrm>
            <a:off x="2864407" y="1214124"/>
            <a:ext cx="2949920" cy="4521188"/>
            <a:chOff x="1076553" y="1323308"/>
            <a:chExt cx="2949920" cy="4521188"/>
          </a:xfrm>
        </p:grpSpPr>
        <p:sp>
          <p:nvSpPr>
            <p:cNvPr id="33" name="Rektangel 32">
              <a:extLst>
                <a:ext uri="{FF2B5EF4-FFF2-40B4-BE49-F238E27FC236}">
                  <a16:creationId xmlns:a16="http://schemas.microsoft.com/office/drawing/2014/main" id="{52F0C7E3-D65B-CF4F-A1B9-04D46671E8D2}"/>
                </a:ext>
              </a:extLst>
            </p:cNvPr>
            <p:cNvSpPr/>
            <p:nvPr/>
          </p:nvSpPr>
          <p:spPr>
            <a:xfrm>
              <a:off x="1076553" y="2120659"/>
              <a:ext cx="2949920" cy="3723837"/>
            </a:xfrm>
            <a:prstGeom prst="rect">
              <a:avLst/>
            </a:prstGeom>
            <a:solidFill>
              <a:sysClr val="window" lastClr="FFFFFF">
                <a:lumMod val="85000"/>
                <a:alpha val="53004"/>
              </a:sysClr>
            </a:solidFill>
            <a:ln w="12700" cap="flat" cmpd="sng" algn="ctr">
              <a:noFill/>
              <a:prstDash val="solid"/>
              <a:miter lim="800000"/>
            </a:ln>
            <a:effectLst/>
          </p:spPr>
          <p:txBody>
            <a:bodyPr tIns="648000" rtlCol="0" anchor="t" anchorCtr="0"/>
            <a:lstStyle/>
            <a:p>
              <a:pPr lvl="0">
                <a:defRPr/>
              </a:pPr>
              <a:r>
                <a:rPr lang="da-DK" sz="1100" kern="0" dirty="0">
                  <a:solidFill>
                    <a:schemeClr val="accent1"/>
                  </a:solidFill>
                  <a:latin typeface="Verdana" panose="020B0604030504040204" pitchFamily="34" charset="0"/>
                  <a:ea typeface="Verdana" panose="020B0604030504040204" pitchFamily="34" charset="0"/>
                  <a:cs typeface="Verdana" panose="020B0604030504040204" pitchFamily="34" charset="0"/>
                </a:rPr>
                <a:t>Tidlig praktik på uddannelsen giver eleverne et virkelighedsnært billede af, hvad der venter på arbejdsmarkedet. </a:t>
              </a:r>
            </a:p>
            <a:p>
              <a:pPr lvl="0">
                <a:defRPr/>
              </a:pPr>
              <a:endParaRPr lang="da-DK" sz="1100" kern="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lvl="0">
                <a:defRPr/>
              </a:pPr>
              <a:r>
                <a:rPr lang="da-DK" sz="1100" kern="0" dirty="0">
                  <a:solidFill>
                    <a:schemeClr val="accent1"/>
                  </a:solidFill>
                  <a:latin typeface="Verdana" panose="020B0604030504040204" pitchFamily="34" charset="0"/>
                  <a:ea typeface="Verdana" panose="020B0604030504040204" pitchFamily="34" charset="0"/>
                  <a:cs typeface="Verdana" panose="020B0604030504040204" pitchFamily="34" charset="0"/>
                </a:rPr>
                <a:t>Et muligt tiltag er også indførsel af muligheden for at komme i praktik på flere arbejdspladser i løbet af en uddannelse. Dette skal sikre, at eleverne får prøvet forskellige funktioner i forskellige typer af virksomheder og sørge for, at de elever, som ét sted kun bliver sat til at flytte paller, kan prøve kræfter med andre dele af arbejdet i en anden virksomhed.</a:t>
              </a:r>
            </a:p>
          </p:txBody>
        </p:sp>
        <p:sp>
          <p:nvSpPr>
            <p:cNvPr id="34" name="Rektangel 33">
              <a:extLst>
                <a:ext uri="{FF2B5EF4-FFF2-40B4-BE49-F238E27FC236}">
                  <a16:creationId xmlns:a16="http://schemas.microsoft.com/office/drawing/2014/main" id="{B2E7E4CB-C4DB-2540-BDC5-8D6A62EAA1FC}"/>
                </a:ext>
              </a:extLst>
            </p:cNvPr>
            <p:cNvSpPr/>
            <p:nvPr/>
          </p:nvSpPr>
          <p:spPr>
            <a:xfrm>
              <a:off x="1143058" y="2079324"/>
              <a:ext cx="2821110" cy="358683"/>
            </a:xfrm>
            <a:prstGeom prst="rect">
              <a:avLst/>
            </a:prstGeom>
            <a:solidFill>
              <a:srgbClr val="004B60"/>
            </a:solidFill>
            <a:ln w="12700" cap="flat" cmpd="sng" algn="ctr">
              <a:noFill/>
              <a:prstDash val="solid"/>
              <a:miter lim="800000"/>
            </a:ln>
            <a:effectLst/>
          </p:spPr>
          <p:txBody>
            <a:bodyPr tIns="21600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Rektangel 34">
              <a:extLst>
                <a:ext uri="{FF2B5EF4-FFF2-40B4-BE49-F238E27FC236}">
                  <a16:creationId xmlns:a16="http://schemas.microsoft.com/office/drawing/2014/main" id="{D125768B-5C2E-DE42-8F98-5E926857DA48}"/>
                </a:ext>
              </a:extLst>
            </p:cNvPr>
            <p:cNvSpPr/>
            <p:nvPr/>
          </p:nvSpPr>
          <p:spPr>
            <a:xfrm>
              <a:off x="1076553" y="1323308"/>
              <a:ext cx="2949920" cy="990259"/>
            </a:xfrm>
            <a:prstGeom prst="rect">
              <a:avLst/>
            </a:prstGeom>
            <a:solidFill>
              <a:srgbClr val="547282"/>
            </a:solidFill>
            <a:ln w="12700" cap="flat" cmpd="sng" algn="ctr">
              <a:noFill/>
              <a:prstDash val="solid"/>
              <a:miter lim="800000"/>
            </a:ln>
            <a:effectLst/>
          </p:spPr>
          <p:txBody>
            <a:bodyPr tIns="108000" rtlCol="0" anchor="t" anchorCtr="0"/>
            <a:lstStyle/>
            <a:p>
              <a:pPr marL="0" marR="0" lvl="0" indent="0" algn="ctr" defTabSz="914400" eaLnBrk="1" fontAlgn="auto" latinLnBrk="0" hangingPunct="1">
                <a:spcBef>
                  <a:spcPts val="0"/>
                </a:spcBef>
                <a:spcAft>
                  <a:spcPts val="0"/>
                </a:spcAft>
                <a:buClrTx/>
                <a:buSzTx/>
                <a:buFontTx/>
                <a:buNone/>
                <a:tabLst/>
                <a:defRPr/>
              </a:pPr>
              <a:r>
                <a:rPr kumimoji="0" lang="da-DK" sz="14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Tidlig praktik og flere lærepladser pr. elev</a:t>
              </a:r>
            </a:p>
          </p:txBody>
        </p:sp>
        <p:sp>
          <p:nvSpPr>
            <p:cNvPr id="36" name="Ellipse 35">
              <a:extLst>
                <a:ext uri="{FF2B5EF4-FFF2-40B4-BE49-F238E27FC236}">
                  <a16:creationId xmlns:a16="http://schemas.microsoft.com/office/drawing/2014/main" id="{5545D8F1-6266-3D42-9009-33DD4D3A8529}"/>
                </a:ext>
              </a:extLst>
            </p:cNvPr>
            <p:cNvSpPr/>
            <p:nvPr/>
          </p:nvSpPr>
          <p:spPr>
            <a:xfrm>
              <a:off x="2152703" y="1876750"/>
              <a:ext cx="858982" cy="857459"/>
            </a:xfrm>
            <a:prstGeom prst="ellipse">
              <a:avLst/>
            </a:prstGeom>
            <a:solidFill>
              <a:srgbClr val="004B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5215579B-C01E-0C4B-8527-0BB115E9D6A0}"/>
                </a:ext>
              </a:extLst>
            </p:cNvPr>
            <p:cNvSpPr/>
            <p:nvPr/>
          </p:nvSpPr>
          <p:spPr>
            <a:xfrm>
              <a:off x="2260715" y="1983618"/>
              <a:ext cx="642960" cy="643995"/>
            </a:xfrm>
            <a:prstGeom prst="ellipse">
              <a:avLst/>
            </a:prstGeom>
            <a:solidFill>
              <a:srgbClr val="54728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3" name="Billede 52">
              <a:extLst>
                <a:ext uri="{FF2B5EF4-FFF2-40B4-BE49-F238E27FC236}">
                  <a16:creationId xmlns:a16="http://schemas.microsoft.com/office/drawing/2014/main" id="{FA51A5D2-08F6-A340-A1EA-63CF975EF029}"/>
                </a:ext>
              </a:extLst>
            </p:cNvPr>
            <p:cNvPicPr>
              <a:picLocks noChangeAspect="1"/>
            </p:cNvPicPr>
            <p:nvPr/>
          </p:nvPicPr>
          <p:blipFill>
            <a:blip r:embed="rId5"/>
            <a:stretch>
              <a:fillRect/>
            </a:stretch>
          </p:blipFill>
          <p:spPr>
            <a:xfrm>
              <a:off x="2325138" y="2029002"/>
              <a:ext cx="470438" cy="470438"/>
            </a:xfrm>
            <a:prstGeom prst="rect">
              <a:avLst/>
            </a:prstGeom>
          </p:spPr>
        </p:pic>
      </p:grpSp>
      <p:pic>
        <p:nvPicPr>
          <p:cNvPr id="22" name="Billede 21">
            <a:extLst>
              <a:ext uri="{FF2B5EF4-FFF2-40B4-BE49-F238E27FC236}">
                <a16:creationId xmlns:a16="http://schemas.microsoft.com/office/drawing/2014/main" id="{B3771731-C147-1642-89B9-DBFB2D8989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67902" y="486183"/>
            <a:ext cx="699910" cy="406400"/>
          </a:xfrm>
          <a:prstGeom prst="rect">
            <a:avLst/>
          </a:prstGeom>
        </p:spPr>
      </p:pic>
    </p:spTree>
    <p:extLst>
      <p:ext uri="{BB962C8B-B14F-4D97-AF65-F5344CB8AC3E}">
        <p14:creationId xmlns:p14="http://schemas.microsoft.com/office/powerpoint/2010/main" val="1470843198"/>
      </p:ext>
    </p:extLst>
  </p:cSld>
  <p:clrMapOvr>
    <a:masterClrMapping/>
  </p:clrMapOvr>
</p:sld>
</file>

<file path=ppt/theme/theme1.xml><?xml version="1.0" encoding="utf-8"?>
<a:theme xmlns:a="http://schemas.openxmlformats.org/drawingml/2006/main" name="MB PPT">
  <a:themeElements>
    <a:clrScheme name="MB PPT">
      <a:dk1>
        <a:srgbClr val="000000"/>
      </a:dk1>
      <a:lt1>
        <a:srgbClr val="FFFFFF"/>
      </a:lt1>
      <a:dk2>
        <a:srgbClr val="333333"/>
      </a:dk2>
      <a:lt2>
        <a:srgbClr val="E7E6E6"/>
      </a:lt2>
      <a:accent1>
        <a:srgbClr val="004B60"/>
      </a:accent1>
      <a:accent2>
        <a:srgbClr val="DC285C"/>
      </a:accent2>
      <a:accent3>
        <a:srgbClr val="FDF276"/>
      </a:accent3>
      <a:accent4>
        <a:srgbClr val="2C90CF"/>
      </a:accent4>
      <a:accent5>
        <a:srgbClr val="28A68D"/>
      </a:accent5>
      <a:accent6>
        <a:srgbClr val="F68B28"/>
      </a:accent6>
      <a:hlink>
        <a:srgbClr val="DB275C"/>
      </a:hlink>
      <a:folHlink>
        <a:srgbClr val="DB275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24524</TotalTime>
  <Words>1332</Words>
  <Application>Microsoft Office PowerPoint</Application>
  <PresentationFormat>Widescreen</PresentationFormat>
  <Paragraphs>77</Paragraphs>
  <Slides>6</Slides>
  <Notes>6</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6</vt:i4>
      </vt:variant>
    </vt:vector>
  </HeadingPairs>
  <TitlesOfParts>
    <vt:vector size="10" baseType="lpstr">
      <vt:lpstr>Arial</vt:lpstr>
      <vt:lpstr>Calibri</vt:lpstr>
      <vt:lpstr>Verdana</vt:lpstr>
      <vt:lpstr>MB PPT</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Forside</dc:title>
  <dc:creator>Sille Lange</dc:creator>
  <cp:lastModifiedBy>Christina Mie Pedersen</cp:lastModifiedBy>
  <cp:revision>883</cp:revision>
  <dcterms:created xsi:type="dcterms:W3CDTF">2021-02-25T09:27:00Z</dcterms:created>
  <dcterms:modified xsi:type="dcterms:W3CDTF">2021-12-08T13:05:31Z</dcterms:modified>
</cp:coreProperties>
</file>